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4"/>
  </p:notesMasterIdLst>
  <p:sldIdLst>
    <p:sldId id="302" r:id="rId2"/>
    <p:sldId id="262" r:id="rId3"/>
    <p:sldId id="263" r:id="rId4"/>
    <p:sldId id="264" r:id="rId5"/>
    <p:sldId id="257" r:id="rId6"/>
    <p:sldId id="305" r:id="rId7"/>
    <p:sldId id="256" r:id="rId8"/>
    <p:sldId id="320" r:id="rId9"/>
    <p:sldId id="259" r:id="rId10"/>
    <p:sldId id="318" r:id="rId11"/>
    <p:sldId id="289" r:id="rId12"/>
    <p:sldId id="260" r:id="rId13"/>
    <p:sldId id="286" r:id="rId14"/>
    <p:sldId id="288" r:id="rId15"/>
    <p:sldId id="258" r:id="rId16"/>
    <p:sldId id="285" r:id="rId17"/>
    <p:sldId id="312" r:id="rId18"/>
    <p:sldId id="298" r:id="rId19"/>
    <p:sldId id="297" r:id="rId20"/>
    <p:sldId id="267" r:id="rId21"/>
    <p:sldId id="313" r:id="rId22"/>
    <p:sldId id="292" r:id="rId23"/>
    <p:sldId id="314" r:id="rId24"/>
    <p:sldId id="317" r:id="rId25"/>
    <p:sldId id="315" r:id="rId26"/>
    <p:sldId id="307" r:id="rId27"/>
    <p:sldId id="308" r:id="rId28"/>
    <p:sldId id="316" r:id="rId29"/>
    <p:sldId id="293" r:id="rId30"/>
    <p:sldId id="300" r:id="rId31"/>
    <p:sldId id="301" r:id="rId32"/>
    <p:sldId id="319" r:id="rId33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한컴 솔잎 M" panose="02020603020101020101" pitchFamily="18" charset="-127"/>
      <p:regular r:id="rId43"/>
    </p:embeddedFont>
    <p:embeddedFont>
      <p:font typeface="Impossible" panose="02000506020000020004" pitchFamily="2" charset="0"/>
      <p:regular r:id="rId44"/>
    </p:embeddedFont>
    <p:embeddedFont>
      <p:font typeface="HY견고딕" panose="02030600000101010101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EC37A9-33E3-4AE0-9027-AD31A549DA3D}">
          <p14:sldIdLst>
            <p14:sldId id="302"/>
            <p14:sldId id="262"/>
            <p14:sldId id="263"/>
            <p14:sldId id="264"/>
            <p14:sldId id="257"/>
            <p14:sldId id="305"/>
            <p14:sldId id="256"/>
            <p14:sldId id="320"/>
            <p14:sldId id="259"/>
            <p14:sldId id="318"/>
            <p14:sldId id="289"/>
            <p14:sldId id="260"/>
            <p14:sldId id="286"/>
            <p14:sldId id="288"/>
            <p14:sldId id="258"/>
            <p14:sldId id="285"/>
            <p14:sldId id="312"/>
            <p14:sldId id="298"/>
            <p14:sldId id="297"/>
            <p14:sldId id="267"/>
            <p14:sldId id="313"/>
            <p14:sldId id="292"/>
            <p14:sldId id="314"/>
            <p14:sldId id="317"/>
            <p14:sldId id="315"/>
            <p14:sldId id="307"/>
            <p14:sldId id="308"/>
            <p14:sldId id="316"/>
            <p14:sldId id="293"/>
            <p14:sldId id="300"/>
            <p14:sldId id="301"/>
            <p14:sldId id="31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A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4" autoAdjust="0"/>
    <p:restoredTop sz="84908" autoAdjust="0"/>
  </p:normalViewPr>
  <p:slideViewPr>
    <p:cSldViewPr>
      <p:cViewPr varScale="1">
        <p:scale>
          <a:sx n="98" d="100"/>
          <a:sy n="98" d="100"/>
        </p:scale>
        <p:origin x="-20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711A8-4DCF-4F42-9200-0203111C23DD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16E33-61F7-42E0-9BFC-9F40AEB2E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9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08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동일한 여러 </a:t>
            </a:r>
            <a:r>
              <a:rPr lang="ko-KR" altLang="en-US" baseline="0" dirty="0" err="1" smtClean="0"/>
              <a:t>큐브가</a:t>
            </a:r>
            <a:r>
              <a:rPr lang="ko-KR" altLang="en-US" baseline="0" dirty="0" smtClean="0"/>
              <a:t> 존재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게임이 시작되면 세 개의 </a:t>
            </a:r>
            <a:r>
              <a:rPr lang="ko-KR" altLang="en-US" baseline="0" dirty="0" err="1" smtClean="0"/>
              <a:t>큐브가</a:t>
            </a:r>
            <a:r>
              <a:rPr lang="ko-KR" altLang="en-US" baseline="0" dirty="0" smtClean="0"/>
              <a:t> 잠깐 동안 색이 변함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일정 시간이 지나면 </a:t>
            </a:r>
            <a:r>
              <a:rPr lang="ko-KR" altLang="en-US" baseline="0" dirty="0" err="1" smtClean="0"/>
              <a:t>큐브가</a:t>
            </a:r>
            <a:r>
              <a:rPr lang="ko-KR" altLang="en-US" baseline="0" dirty="0" smtClean="0"/>
              <a:t> 원래의 색으로 돌아오고 움직이기 시작함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색이 변했던 </a:t>
            </a:r>
            <a:r>
              <a:rPr lang="ko-KR" altLang="en-US" baseline="0" dirty="0" err="1" smtClean="0"/>
              <a:t>큐브들을</a:t>
            </a:r>
            <a:r>
              <a:rPr lang="ko-KR" altLang="en-US" baseline="0" dirty="0" smtClean="0"/>
              <a:t> 기억해서 찾아내는 미션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56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47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01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 smtClean="0"/>
          </a:p>
          <a:p>
            <a:pPr marL="0" indent="0">
              <a:buFontTx/>
              <a:buNone/>
            </a:pPr>
            <a:endParaRPr lang="en-US" altLang="ko-KR" baseline="0" dirty="0" smtClean="0"/>
          </a:p>
          <a:p>
            <a:pPr marL="0" indent="0">
              <a:buFontTx/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68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0" spc="0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48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484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679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47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98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94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926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4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074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074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8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5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16E33-61F7-42E0-9BFC-9F40AEB2ED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0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94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03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17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1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5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1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6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13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4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32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D1E10-2FC4-4E2C-A17D-B63DE34C2701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4BEDE-351B-417A-8C11-8A37BB010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8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620688"/>
            <a:ext cx="8263830" cy="61206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40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4800" dirty="0" smtClean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600" dirty="0" smtClean="0">
                <a:solidFill>
                  <a:schemeClr val="bg1"/>
                </a:solidFill>
              </a:rPr>
              <a:t>2009180005 </a:t>
            </a:r>
            <a:r>
              <a:rPr lang="ko-KR" altLang="en-US" sz="2600" dirty="0" smtClean="0">
                <a:solidFill>
                  <a:schemeClr val="bg1"/>
                </a:solidFill>
              </a:rPr>
              <a:t>김수형</a:t>
            </a:r>
            <a:endParaRPr lang="en-US" altLang="ko-KR" sz="26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600" dirty="0" smtClean="0">
                <a:solidFill>
                  <a:schemeClr val="bg1"/>
                </a:solidFill>
              </a:rPr>
              <a:t>2009180010 </a:t>
            </a:r>
            <a:r>
              <a:rPr lang="ko-KR" altLang="en-US" sz="2600" dirty="0" smtClean="0">
                <a:solidFill>
                  <a:schemeClr val="bg1"/>
                </a:solidFill>
              </a:rPr>
              <a:t>김진근      </a:t>
            </a:r>
            <a:endParaRPr lang="en-US" altLang="ko-KR" sz="26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600" dirty="0" smtClean="0">
                <a:solidFill>
                  <a:schemeClr val="bg1"/>
                </a:solidFill>
              </a:rPr>
              <a:t>2009180049 </a:t>
            </a:r>
            <a:r>
              <a:rPr lang="ko-KR" altLang="en-US" sz="2600" dirty="0" smtClean="0">
                <a:solidFill>
                  <a:schemeClr val="bg1"/>
                </a:solidFill>
              </a:rPr>
              <a:t>조성준</a:t>
            </a:r>
            <a:endParaRPr lang="en-US" altLang="ko-KR" sz="26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602625" y="44624"/>
            <a:ext cx="585448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Impossible" panose="02000506020000020004" pitchFamily="2" charset="0"/>
                <a:ea typeface="HY견고딕" panose="02030600000101010101" pitchFamily="18" charset="-127"/>
              </a:rPr>
              <a:t>E S C A P E R</a:t>
            </a:r>
            <a:endParaRPr lang="ko-KR" altLang="en-US" sz="9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Impossible" panose="02000506020000020004" pitchFamily="2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16216" y="5091147"/>
            <a:ext cx="2592387" cy="86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지도교수 서명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516216" y="5954747"/>
            <a:ext cx="2592387" cy="8651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정육면체 14"/>
          <p:cNvSpPr/>
          <p:nvPr/>
        </p:nvSpPr>
        <p:spPr>
          <a:xfrm>
            <a:off x="1187624" y="1268760"/>
            <a:ext cx="3528392" cy="3528392"/>
          </a:xfrm>
          <a:prstGeom prst="cub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67744" y="3212976"/>
            <a:ext cx="516692" cy="5166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6472783" y="1556792"/>
            <a:ext cx="0" cy="2650656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282135" y="1556792"/>
            <a:ext cx="360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82135" y="4221088"/>
            <a:ext cx="360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왼쪽 대괄호 32"/>
          <p:cNvSpPr/>
          <p:nvPr/>
        </p:nvSpPr>
        <p:spPr>
          <a:xfrm rot="5400000" flipH="1">
            <a:off x="2451174" y="3605612"/>
            <a:ext cx="137197" cy="504055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대괄호 36"/>
          <p:cNvSpPr/>
          <p:nvPr/>
        </p:nvSpPr>
        <p:spPr>
          <a:xfrm rot="2601312" flipH="1">
            <a:off x="4377627" y="3866570"/>
            <a:ext cx="234696" cy="1234482"/>
          </a:xfrm>
          <a:prstGeom prst="leftBracket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왼쪽 대괄호 38"/>
          <p:cNvSpPr/>
          <p:nvPr/>
        </p:nvSpPr>
        <p:spPr>
          <a:xfrm rot="5400000" flipH="1">
            <a:off x="2449469" y="3751331"/>
            <a:ext cx="212614" cy="2592288"/>
          </a:xfrm>
          <a:prstGeom prst="leftBracket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238560" y="386104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 </a:t>
            </a:r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392521" y="3275692"/>
            <a:ext cx="69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 m</a:t>
            </a:r>
            <a:endParaRPr lang="ko-KR" altLang="en-US" dirty="0"/>
          </a:p>
        </p:txBody>
      </p:sp>
      <p:sp>
        <p:nvSpPr>
          <p:cNvPr id="43" name="왼쪽 대괄호 42"/>
          <p:cNvSpPr/>
          <p:nvPr/>
        </p:nvSpPr>
        <p:spPr>
          <a:xfrm flipH="1">
            <a:off x="4803417" y="1301856"/>
            <a:ext cx="200631" cy="2592288"/>
          </a:xfrm>
          <a:prstGeom prst="leftBracket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501825" y="5229200"/>
            <a:ext cx="55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90057" y="4509120"/>
            <a:ext cx="55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22105" y="2348880"/>
            <a:ext cx="55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68270" y="5665804"/>
            <a:ext cx="4202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타일 크기 </a:t>
            </a:r>
            <a:r>
              <a:rPr lang="en-US" altLang="ko-KR" dirty="0" smtClean="0">
                <a:solidFill>
                  <a:schemeClr val="bg1"/>
                </a:solidFill>
              </a:rPr>
              <a:t>:  1m  X  1m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타일 개수 </a:t>
            </a:r>
            <a:r>
              <a:rPr lang="en-US" altLang="ko-KR" dirty="0" smtClean="0">
                <a:solidFill>
                  <a:schemeClr val="bg1"/>
                </a:solidFill>
              </a:rPr>
              <a:t>:   7  X  7  X  7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출구 크기 </a:t>
            </a:r>
            <a:r>
              <a:rPr lang="en-US" altLang="ko-KR" dirty="0" smtClean="0">
                <a:solidFill>
                  <a:schemeClr val="bg1"/>
                </a:solidFill>
              </a:rPr>
              <a:t>:  1m  X  1m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24128" y="2699628"/>
            <a:ext cx="74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1.7 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8184" y="4643844"/>
            <a:ext cx="238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캐</a:t>
            </a:r>
            <a:r>
              <a:rPr lang="ko-KR" altLang="en-US" dirty="0" smtClean="0">
                <a:solidFill>
                  <a:schemeClr val="bg1"/>
                </a:solidFill>
              </a:rPr>
              <a:t>릭터 속도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 1 m/s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187624" y="4293095"/>
            <a:ext cx="648072" cy="504057"/>
          </a:xfrm>
          <a:prstGeom prst="parallelogram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/>
          <p:cNvSpPr/>
          <p:nvPr/>
        </p:nvSpPr>
        <p:spPr>
          <a:xfrm>
            <a:off x="1763688" y="4293096"/>
            <a:ext cx="648072" cy="504057"/>
          </a:xfrm>
          <a:prstGeom prst="parallelogram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308085" y="4005064"/>
            <a:ext cx="823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…..</a:t>
            </a:r>
            <a:endParaRPr lang="ko-KR" altLang="en-US" sz="4800" dirty="0"/>
          </a:p>
        </p:txBody>
      </p:sp>
      <p:sp>
        <p:nvSpPr>
          <p:cNvPr id="24" name="평행 사변형 23"/>
          <p:cNvSpPr/>
          <p:nvPr/>
        </p:nvSpPr>
        <p:spPr>
          <a:xfrm>
            <a:off x="3131840" y="4293096"/>
            <a:ext cx="648072" cy="504057"/>
          </a:xfrm>
          <a:prstGeom prst="parallelogram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/>
          <p:cNvSpPr/>
          <p:nvPr/>
        </p:nvSpPr>
        <p:spPr>
          <a:xfrm rot="10800000" flipH="1">
            <a:off x="1979713" y="3222083"/>
            <a:ext cx="180020" cy="480690"/>
          </a:xfrm>
          <a:prstGeom prst="lef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736033" y="5147900"/>
            <a:ext cx="69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 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왼쪽 대괄호 27"/>
          <p:cNvSpPr/>
          <p:nvPr/>
        </p:nvSpPr>
        <p:spPr>
          <a:xfrm rot="5400000" flipH="1">
            <a:off x="1961801" y="4693786"/>
            <a:ext cx="134724" cy="504056"/>
          </a:xfrm>
          <a:prstGeom prst="leftBracket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HK\Desktop\12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68760"/>
            <a:ext cx="2586449" cy="309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22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4624"/>
            <a:ext cx="7886700" cy="122413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4000" dirty="0" smtClean="0">
                <a:solidFill>
                  <a:srgbClr val="FFFF00"/>
                </a:solidFill>
              </a:rPr>
              <a:t>Safe zone</a:t>
            </a:r>
          </a:p>
          <a:p>
            <a:pPr marL="0" indent="0">
              <a:buNone/>
            </a:pP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ko-KR" altLang="en-US" sz="2400" dirty="0" smtClean="0">
                <a:solidFill>
                  <a:schemeClr val="bg1"/>
                </a:solidFill>
              </a:rPr>
              <a:t>안전한 공간으로 탈출에 도움이 되지는 않는다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268760"/>
            <a:ext cx="75600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21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88640"/>
            <a:ext cx="78867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smtClean="0">
                <a:solidFill>
                  <a:srgbClr val="FFFF00"/>
                </a:solidFill>
              </a:rPr>
              <a:t>Clue zone</a:t>
            </a:r>
          </a:p>
          <a:p>
            <a:pPr marL="0" indent="0">
              <a:buNone/>
            </a:pPr>
            <a:r>
              <a:rPr lang="en-US" altLang="ko-KR" smtClean="0">
                <a:solidFill>
                  <a:schemeClr val="bg1"/>
                </a:solidFill>
              </a:rPr>
              <a:t>  </a:t>
            </a:r>
            <a:r>
              <a:rPr lang="ko-KR" altLang="en-US" sz="2400" smtClean="0">
                <a:solidFill>
                  <a:schemeClr val="bg1"/>
                </a:solidFill>
              </a:rPr>
              <a:t>탈출에 결정적 이진 않지만 도움이 되는 단서가 존재한다</a:t>
            </a:r>
            <a:r>
              <a:rPr lang="en-US" altLang="ko-KR" sz="2400" smtClean="0">
                <a:solidFill>
                  <a:schemeClr val="bg1"/>
                </a:solidFill>
              </a:rPr>
              <a:t>.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30007"/>
            <a:ext cx="7702628" cy="516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2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538" y="188640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FF00"/>
                </a:solidFill>
              </a:rPr>
              <a:t>Trap zone</a:t>
            </a:r>
            <a:endParaRPr lang="en-US" altLang="ko-KR" sz="40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9026" y="1173204"/>
            <a:ext cx="743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경우에 따라서 즉사 할 수도 있다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9233" y="2541172"/>
            <a:ext cx="66868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종류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레이저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사방으로 좁아지는 벽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차오르는 물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화염방사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독가</a:t>
            </a:r>
            <a:r>
              <a:rPr lang="ko-KR" altLang="en-US" sz="2400" dirty="0">
                <a:solidFill>
                  <a:schemeClr val="bg1"/>
                </a:solidFill>
              </a:rPr>
              <a:t>스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5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3568" y="179929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</a:rPr>
              <a:t>Lazer</a:t>
            </a:r>
            <a:r>
              <a:rPr lang="en-US" altLang="ko-KR" sz="3200" dirty="0" smtClean="0">
                <a:solidFill>
                  <a:schemeClr val="bg1"/>
                </a:solidFill>
              </a:rPr>
              <a:t> Trap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7776864" cy="557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38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538" y="128826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FF00"/>
                </a:solidFill>
              </a:rPr>
              <a:t>Ordeal </a:t>
            </a:r>
            <a:r>
              <a:rPr lang="en-US" altLang="ko-KR" sz="4000" dirty="0">
                <a:solidFill>
                  <a:srgbClr val="FFFF00"/>
                </a:solidFill>
              </a:rPr>
              <a:t>zone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120" y="1157843"/>
            <a:ext cx="7437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공간에 해당하는 시련을 통과하면 탈출에 필요한 결정적인 단서를 얻게 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9233" y="2541172"/>
            <a:ext cx="66868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종</a:t>
            </a:r>
            <a:r>
              <a:rPr lang="ko-KR" altLang="en-US" sz="2400" dirty="0">
                <a:solidFill>
                  <a:schemeClr val="bg1"/>
                </a:solidFill>
              </a:rPr>
              <a:t>류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eriod"/>
            </a:pPr>
            <a:r>
              <a:rPr lang="en-US" altLang="ko-KR" sz="2400" dirty="0" smtClean="0">
                <a:solidFill>
                  <a:schemeClr val="bg1"/>
                </a:solidFill>
              </a:rPr>
              <a:t>Mine sweeper(</a:t>
            </a:r>
            <a:r>
              <a:rPr lang="ko-KR" altLang="en-US" sz="2400" dirty="0" smtClean="0">
                <a:solidFill>
                  <a:schemeClr val="bg1"/>
                </a:solidFill>
              </a:rPr>
              <a:t>지뢰 찾기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2400" dirty="0" smtClean="0">
                <a:solidFill>
                  <a:schemeClr val="bg1"/>
                </a:solidFill>
              </a:rPr>
              <a:t>Chase the trace(</a:t>
            </a:r>
            <a:r>
              <a:rPr lang="ko-KR" altLang="en-US" sz="2400" dirty="0" smtClean="0">
                <a:solidFill>
                  <a:schemeClr val="bg1"/>
                </a:solidFill>
              </a:rPr>
              <a:t>흔적 추적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F</a:t>
            </a:r>
            <a:r>
              <a:rPr lang="en-US" altLang="ko-KR" sz="2400" dirty="0" smtClean="0">
                <a:solidFill>
                  <a:schemeClr val="bg1"/>
                </a:solidFill>
              </a:rPr>
              <a:t>ollow </a:t>
            </a:r>
            <a:r>
              <a:rPr lang="en-US" altLang="ko-KR" sz="2400" dirty="0">
                <a:solidFill>
                  <a:schemeClr val="bg1"/>
                </a:solidFill>
              </a:rPr>
              <a:t>the </a:t>
            </a:r>
            <a:r>
              <a:rPr lang="en-US" altLang="ko-KR" sz="2400" dirty="0" smtClean="0">
                <a:solidFill>
                  <a:schemeClr val="bg1"/>
                </a:solidFill>
              </a:rPr>
              <a:t>path(</a:t>
            </a:r>
            <a:r>
              <a:rPr lang="ko-KR" altLang="en-US" sz="2400" dirty="0" smtClean="0">
                <a:solidFill>
                  <a:schemeClr val="bg1"/>
                </a:solidFill>
              </a:rPr>
              <a:t>길 따라가기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 marL="914400" lvl="1" indent="-457200">
              <a:buAutoNum type="arabicPeriod"/>
            </a:pPr>
            <a:r>
              <a:rPr lang="en-US" altLang="ko-KR" sz="2400" dirty="0" smtClean="0">
                <a:solidFill>
                  <a:schemeClr val="bg1"/>
                </a:solidFill>
              </a:rPr>
              <a:t>Laser chess(</a:t>
            </a:r>
            <a:r>
              <a:rPr lang="ko-KR" altLang="en-US" sz="2400" dirty="0" smtClean="0">
                <a:solidFill>
                  <a:schemeClr val="bg1"/>
                </a:solidFill>
              </a:rPr>
              <a:t>레이저 체스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35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04431"/>
            <a:ext cx="3600000" cy="269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54" y="838555"/>
            <a:ext cx="3600000" cy="266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432" y="4014073"/>
            <a:ext cx="3600000" cy="265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82036"/>
            <a:ext cx="3600000" cy="2687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갈매기형 수장 7"/>
          <p:cNvSpPr/>
          <p:nvPr/>
        </p:nvSpPr>
        <p:spPr>
          <a:xfrm>
            <a:off x="4355576" y="1916832"/>
            <a:ext cx="432448" cy="64807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6480012" y="3464804"/>
            <a:ext cx="432448" cy="64807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flipH="1">
            <a:off x="4355576" y="4941168"/>
            <a:ext cx="432448" cy="64807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79929"/>
            <a:ext cx="775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Chase the Trace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4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99392"/>
            <a:ext cx="78867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게임 진행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249561"/>
            <a:ext cx="8568952" cy="261148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방은 </a:t>
            </a:r>
            <a:r>
              <a:rPr lang="en-US" altLang="ko-KR" sz="2000" dirty="0" smtClean="0">
                <a:solidFill>
                  <a:schemeClr val="bg1"/>
                </a:solidFill>
              </a:rPr>
              <a:t>Safety, Trap, Clue, Ordeal zone</a:t>
            </a:r>
            <a:r>
              <a:rPr lang="ko-KR" altLang="en-US" sz="2000" dirty="0" smtClean="0">
                <a:solidFill>
                  <a:schemeClr val="bg1"/>
                </a:solidFill>
              </a:rPr>
              <a:t>으로 이루어 진다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n-US" altLang="ko-KR" sz="2000" dirty="0" smtClean="0">
                <a:solidFill>
                  <a:schemeClr val="bg1"/>
                </a:solidFill>
              </a:rPr>
              <a:t>Clue zone</a:t>
            </a:r>
            <a:r>
              <a:rPr lang="ko-KR" altLang="en-US" sz="2000" dirty="0" smtClean="0">
                <a:solidFill>
                  <a:schemeClr val="bg1"/>
                </a:solidFill>
              </a:rPr>
              <a:t>에서 단서를 얻거나 </a:t>
            </a:r>
            <a:r>
              <a:rPr lang="en-US" altLang="ko-KR" sz="2000" dirty="0" smtClean="0">
                <a:solidFill>
                  <a:schemeClr val="bg1"/>
                </a:solidFill>
              </a:rPr>
              <a:t>Ordeal zone</a:t>
            </a:r>
            <a:r>
              <a:rPr lang="ko-KR" altLang="en-US" sz="2000" dirty="0" smtClean="0">
                <a:solidFill>
                  <a:schemeClr val="bg1"/>
                </a:solidFill>
              </a:rPr>
              <a:t>을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통과하여 조건에 맞는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bg1"/>
                </a:solidFill>
              </a:rPr>
              <a:t>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단서를 얻는다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AutoNum type="arabicPeriod" startAt="3"/>
            </a:pPr>
            <a:r>
              <a:rPr lang="ko-KR" altLang="en-US" sz="2000" dirty="0" smtClean="0">
                <a:solidFill>
                  <a:schemeClr val="bg1"/>
                </a:solidFill>
              </a:rPr>
              <a:t>단서를 모아 탈출 규칙을 찾아내어 탈출구에 도달하여 탈출한다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 lvl="1"/>
            <a:endParaRPr lang="en-US" altLang="ko-KR" sz="20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45740" y="361560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게임 종료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23528" y="4777953"/>
            <a:ext cx="8568952" cy="2611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bg1"/>
                </a:solidFill>
              </a:rPr>
              <a:t>플레이어가 트랩이 있는 곳에서 지속적인 피해</a:t>
            </a:r>
            <a:r>
              <a:rPr lang="ko-KR" altLang="en-US" sz="2000" dirty="0">
                <a:solidFill>
                  <a:schemeClr val="bg1"/>
                </a:solidFill>
              </a:rPr>
              <a:t>나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ko-KR" altLang="en-US" sz="2000" dirty="0" smtClean="0">
                <a:solidFill>
                  <a:schemeClr val="bg1"/>
                </a:solidFill>
              </a:rPr>
              <a:t>치명적인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피해를 입게 되어서 체력이 </a:t>
            </a:r>
            <a:r>
              <a:rPr lang="en-US" altLang="ko-KR" sz="2000" dirty="0" smtClean="0">
                <a:solidFill>
                  <a:schemeClr val="bg1"/>
                </a:solidFill>
              </a:rPr>
              <a:t>‘0’ </a:t>
            </a:r>
            <a:r>
              <a:rPr lang="ko-KR" altLang="en-US" sz="2000" dirty="0" smtClean="0">
                <a:solidFill>
                  <a:schemeClr val="bg1"/>
                </a:solidFill>
              </a:rPr>
              <a:t>이 되면 게임종료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제한시간 안에 탈출을 하지 못하게 되면 아사하여 게임 종료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lvl="1"/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49454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28650" y="-99392"/>
            <a:ext cx="78867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단서의 종류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2132856"/>
            <a:ext cx="8568952" cy="302433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각각의 문을 지났을 경우 어떤 번호의 방이 나오는가</a:t>
            </a:r>
            <a:r>
              <a:rPr lang="en-US" altLang="ko-KR" sz="2000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탈출 할 수 있는 최종 방의 번호에 관한 단서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 startAt="3"/>
            </a:pPr>
            <a:r>
              <a:rPr lang="ko-KR" altLang="en-US" sz="2000" dirty="0" smtClean="0">
                <a:solidFill>
                  <a:schemeClr val="bg1"/>
                </a:solidFill>
              </a:rPr>
              <a:t>각각의 방의 색깔의 의미에 대한 단서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 startAt="3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457200" indent="-457200">
              <a:buAutoNum type="arabicPeriod" startAt="3"/>
            </a:pPr>
            <a:r>
              <a:rPr lang="en-US" altLang="ko-KR" sz="2000" dirty="0" smtClean="0">
                <a:solidFill>
                  <a:schemeClr val="bg1"/>
                </a:solidFill>
              </a:rPr>
              <a:t>Safety, Trap, Clue, Ordeal Zone</a:t>
            </a:r>
            <a:r>
              <a:rPr lang="ko-KR" altLang="en-US" sz="2000" dirty="0" smtClean="0">
                <a:solidFill>
                  <a:schemeClr val="bg1"/>
                </a:solidFill>
              </a:rPr>
              <a:t>이 나오게 될 규칙에 관한 단서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1"/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1068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4272357" y="6015034"/>
            <a:ext cx="968654" cy="41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다이아몬드 43"/>
          <p:cNvSpPr/>
          <p:nvPr/>
        </p:nvSpPr>
        <p:spPr>
          <a:xfrm>
            <a:off x="2569248" y="4063686"/>
            <a:ext cx="991720" cy="961365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116632" y="2304546"/>
            <a:ext cx="1343968" cy="41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431083" y="3015009"/>
            <a:ext cx="1343968" cy="41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35944" y="2298940"/>
            <a:ext cx="1343968" cy="41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817475" y="746940"/>
            <a:ext cx="1354774" cy="4407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92129" y="816967"/>
            <a:ext cx="1343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오프닝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3834646" y="1475315"/>
            <a:ext cx="1343968" cy="41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18769" y="1531629"/>
            <a:ext cx="131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메인 화면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43808" y="4406915"/>
            <a:ext cx="750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출구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2628200" y="2364931"/>
            <a:ext cx="1181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게임 시작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5508104" y="2348880"/>
            <a:ext cx="958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종료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667806" y="3079993"/>
            <a:ext cx="132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진행 방법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707752" y="3881953"/>
            <a:ext cx="1343968" cy="41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40240" y="3959596"/>
            <a:ext cx="95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Safe Zone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4030192" y="3879154"/>
            <a:ext cx="1343968" cy="41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262679" y="3975447"/>
            <a:ext cx="101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Trap Zone</a:t>
            </a:r>
          </a:p>
          <a:p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4049838" y="5034081"/>
            <a:ext cx="1343968" cy="41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282326" y="5111724"/>
            <a:ext cx="1111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Ordeal Zone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721006" y="5049932"/>
            <a:ext cx="1343968" cy="411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53494" y="5127575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Clue Zone</a:t>
            </a:r>
          </a:p>
          <a:p>
            <a:endParaRPr lang="ko-KR" altLang="en-US" sz="1200" dirty="0"/>
          </a:p>
        </p:txBody>
      </p:sp>
      <p:sp>
        <p:nvSpPr>
          <p:cNvPr id="42" name="다이아몬드 41"/>
          <p:cNvSpPr/>
          <p:nvPr/>
        </p:nvSpPr>
        <p:spPr>
          <a:xfrm>
            <a:off x="6084168" y="4221088"/>
            <a:ext cx="991720" cy="789329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248004" y="4478283"/>
            <a:ext cx="700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Survive?</a:t>
            </a:r>
            <a:endParaRPr lang="ko-KR" altLang="en-US" sz="12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758458" y="4400900"/>
            <a:ext cx="917997" cy="4207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797086" y="4478038"/>
            <a:ext cx="1041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Game Over</a:t>
            </a:r>
            <a:endParaRPr lang="ko-KR" altLang="en-US" sz="1200" dirty="0"/>
          </a:p>
        </p:txBody>
      </p:sp>
      <p:sp>
        <p:nvSpPr>
          <p:cNvPr id="47" name="다이아몬드 46"/>
          <p:cNvSpPr/>
          <p:nvPr/>
        </p:nvSpPr>
        <p:spPr>
          <a:xfrm>
            <a:off x="2608381" y="5808023"/>
            <a:ext cx="991720" cy="789329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669182" y="6065218"/>
            <a:ext cx="908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  탈출구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4304907" y="6071441"/>
            <a:ext cx="1041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Game Clear</a:t>
            </a:r>
            <a:endParaRPr lang="ko-KR" altLang="en-US" sz="12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47124" y="6012235"/>
            <a:ext cx="917997" cy="4207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367709" y="6093696"/>
            <a:ext cx="678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엔딩</a:t>
            </a:r>
            <a:endParaRPr lang="ko-KR" altLang="en-US" sz="1200" dirty="0"/>
          </a:p>
        </p:txBody>
      </p:sp>
      <p:cxnSp>
        <p:nvCxnSpPr>
          <p:cNvPr id="57" name="직선 화살표 연결선 56"/>
          <p:cNvCxnSpPr>
            <a:stCxn id="2" idx="2"/>
            <a:endCxn id="6" idx="0"/>
          </p:cNvCxnSpPr>
          <p:nvPr/>
        </p:nvCxnSpPr>
        <p:spPr>
          <a:xfrm>
            <a:off x="4494862" y="1187699"/>
            <a:ext cx="11768" cy="287616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6" idx="2"/>
            <a:endCxn id="31" idx="0"/>
          </p:cNvCxnSpPr>
          <p:nvPr/>
        </p:nvCxnSpPr>
        <p:spPr>
          <a:xfrm rot="5400000">
            <a:off x="3601038" y="1393348"/>
            <a:ext cx="412482" cy="1398702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6" idx="2"/>
            <a:endCxn id="32" idx="0"/>
          </p:cNvCxnSpPr>
          <p:nvPr/>
        </p:nvCxnSpPr>
        <p:spPr>
          <a:xfrm rot="16200000" flipH="1">
            <a:off x="4938579" y="1454509"/>
            <a:ext cx="418088" cy="1281986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3108057" y="2727393"/>
            <a:ext cx="5884" cy="287616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2064974" y="4098097"/>
            <a:ext cx="604208" cy="2971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>
            <a:off x="2064976" y="4786699"/>
            <a:ext cx="735071" cy="46880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38" idx="1"/>
          </p:cNvCxnSpPr>
          <p:nvPr/>
        </p:nvCxnSpPr>
        <p:spPr>
          <a:xfrm>
            <a:off x="3365970" y="4786699"/>
            <a:ext cx="683868" cy="4529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>
            <a:off x="3259863" y="4938409"/>
            <a:ext cx="15993" cy="101087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47" idx="3"/>
            <a:endCxn id="50" idx="1"/>
          </p:cNvCxnSpPr>
          <p:nvPr/>
        </p:nvCxnSpPr>
        <p:spPr>
          <a:xfrm>
            <a:off x="3600101" y="6202688"/>
            <a:ext cx="704806" cy="725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52" idx="1"/>
          </p:cNvCxnSpPr>
          <p:nvPr/>
        </p:nvCxnSpPr>
        <p:spPr>
          <a:xfrm>
            <a:off x="5213852" y="6210666"/>
            <a:ext cx="933272" cy="1192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36" idx="3"/>
          </p:cNvCxnSpPr>
          <p:nvPr/>
        </p:nvCxnSpPr>
        <p:spPr>
          <a:xfrm>
            <a:off x="5374160" y="4084726"/>
            <a:ext cx="956910" cy="3523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38" idx="3"/>
          </p:cNvCxnSpPr>
          <p:nvPr/>
        </p:nvCxnSpPr>
        <p:spPr>
          <a:xfrm flipV="1">
            <a:off x="5393806" y="4797152"/>
            <a:ext cx="937264" cy="44250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42" idx="3"/>
          </p:cNvCxnSpPr>
          <p:nvPr/>
        </p:nvCxnSpPr>
        <p:spPr>
          <a:xfrm>
            <a:off x="7075888" y="4615753"/>
            <a:ext cx="664464" cy="102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2987824" y="5049932"/>
            <a:ext cx="0" cy="82734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55776" y="5373216"/>
            <a:ext cx="536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NO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649952" y="5832296"/>
            <a:ext cx="536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YES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112100" y="4225958"/>
            <a:ext cx="536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NO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34" name="꺾인 연결선 133"/>
          <p:cNvCxnSpPr>
            <a:endCxn id="44" idx="0"/>
          </p:cNvCxnSpPr>
          <p:nvPr/>
        </p:nvCxnSpPr>
        <p:spPr>
          <a:xfrm rot="10800000">
            <a:off x="3065109" y="4063687"/>
            <a:ext cx="3557905" cy="192133"/>
          </a:xfrm>
          <a:prstGeom prst="bentConnector4">
            <a:avLst>
              <a:gd name="adj1" fmla="val -358"/>
              <a:gd name="adj2" fmla="val 305512"/>
            </a:avLst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6156176" y="3882534"/>
            <a:ext cx="536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YES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43" name="직선 화살표 연결선 142"/>
          <p:cNvCxnSpPr/>
          <p:nvPr/>
        </p:nvCxnSpPr>
        <p:spPr>
          <a:xfrm>
            <a:off x="2869074" y="3426152"/>
            <a:ext cx="0" cy="7949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endCxn id="36" idx="1"/>
          </p:cNvCxnSpPr>
          <p:nvPr/>
        </p:nvCxnSpPr>
        <p:spPr>
          <a:xfrm flipV="1">
            <a:off x="3425345" y="4084726"/>
            <a:ext cx="604847" cy="3105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제목 1"/>
          <p:cNvSpPr>
            <a:spLocks noGrp="1"/>
          </p:cNvSpPr>
          <p:nvPr>
            <p:ph type="title"/>
          </p:nvPr>
        </p:nvSpPr>
        <p:spPr>
          <a:xfrm>
            <a:off x="628650" y="-99392"/>
            <a:ext cx="78867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게임 흐</a:t>
            </a:r>
            <a:r>
              <a:rPr lang="ko-KR" altLang="en-US" dirty="0">
                <a:solidFill>
                  <a:schemeClr val="bg1"/>
                </a:solidFill>
              </a:rPr>
              <a:t>름</a:t>
            </a:r>
          </a:p>
        </p:txBody>
      </p:sp>
    </p:spTree>
    <p:extLst>
      <p:ext uri="{BB962C8B-B14F-4D97-AF65-F5344CB8AC3E}">
        <p14:creationId xmlns:p14="http://schemas.microsoft.com/office/powerpoint/2010/main" val="14306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75252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게임소개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bg1"/>
                </a:solidFill>
              </a:rPr>
              <a:t>게임 개요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bg1"/>
                </a:solidFill>
              </a:rPr>
              <a:t>게임 배경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</a:rPr>
              <a:t>캐릭터 </a:t>
            </a:r>
            <a:r>
              <a:rPr lang="ko-KR" altLang="en-US" dirty="0" smtClean="0">
                <a:solidFill>
                  <a:schemeClr val="bg1"/>
                </a:solidFill>
              </a:rPr>
              <a:t>소개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bg1"/>
                </a:solidFill>
              </a:rPr>
              <a:t>게임 특징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bg1"/>
                </a:solidFill>
              </a:rPr>
              <a:t>게임 진행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&amp; </a:t>
            </a:r>
            <a:r>
              <a:rPr lang="ko-KR" altLang="en-US" dirty="0" smtClean="0">
                <a:solidFill>
                  <a:schemeClr val="bg1"/>
                </a:solidFill>
              </a:rPr>
              <a:t>종료 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bg1"/>
                </a:solidFill>
              </a:rPr>
              <a:t>게임 흐름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rgbClr val="FFFF00"/>
                </a:solidFill>
              </a:rPr>
              <a:t>연구 분야와 기술요소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bg1"/>
                </a:solidFill>
              </a:rPr>
              <a:t>연구 목적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bg1"/>
                </a:solidFill>
              </a:rPr>
              <a:t>중점 연구 분야 및 기술적 요소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bg1"/>
                </a:solidFill>
              </a:rPr>
              <a:t>개발 환경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bg1"/>
                </a:solidFill>
              </a:rPr>
              <a:t>역할 분담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bg1"/>
                </a:solidFill>
              </a:rPr>
              <a:t>개발 일정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19888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연구 분야와 기술 요소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연구 목적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916832"/>
            <a:ext cx="826383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/>
                </a:solidFill>
              </a:rPr>
              <a:t>게임 개발 능력 배양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/>
                </a:solidFill>
              </a:rPr>
              <a:t>개발자에게 있어 가장 중요한 요소라고 판단되는 최적화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능력 향상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/>
                </a:solidFill>
              </a:rPr>
              <a:t>증가하는 가상현실 시장에 따라 부각 될 </a:t>
            </a:r>
            <a:r>
              <a:rPr lang="en-US" altLang="ko-KR" sz="2000" dirty="0" smtClean="0">
                <a:solidFill>
                  <a:schemeClr val="bg1"/>
                </a:solidFill>
              </a:rPr>
              <a:t>VR</a:t>
            </a:r>
            <a:r>
              <a:rPr lang="ko-KR" altLang="en-US" sz="2000" dirty="0" smtClean="0">
                <a:solidFill>
                  <a:schemeClr val="bg1"/>
                </a:solidFill>
              </a:rPr>
              <a:t>기기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(ex)Oculus Rift)</a:t>
            </a:r>
            <a:r>
              <a:rPr lang="ko-KR" altLang="en-US" sz="2000" dirty="0" smtClean="0">
                <a:solidFill>
                  <a:schemeClr val="bg1"/>
                </a:solidFill>
              </a:rPr>
              <a:t>와의 게임 연동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/>
                </a:solidFill>
              </a:rPr>
              <a:t>유지보수가 용이한 게임을 위해 객체지향 설계 능력 향상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28600" lvl="1">
              <a:spcBef>
                <a:spcPts val="1000"/>
              </a:spcBef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/>
                </a:solidFill>
              </a:rPr>
              <a:t>인공지능과 알고리즘에 대한 이해도를 높이고 게임에 적용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133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2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87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237902"/>
            <a:ext cx="7886700" cy="435133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인공지능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알고리즘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dirty="0" smtClean="0">
                <a:solidFill>
                  <a:schemeClr val="bg1"/>
                </a:solidFill>
              </a:rPr>
              <a:t>Mini-Max Algorithm</a:t>
            </a:r>
          </a:p>
          <a:p>
            <a:pPr lvl="2"/>
            <a:r>
              <a:rPr lang="ko-KR" altLang="en-US" dirty="0" smtClean="0">
                <a:solidFill>
                  <a:schemeClr val="bg1"/>
                </a:solidFill>
              </a:rPr>
              <a:t>평가함수를 통해 선택 가능한 모든 상태에서 최악의 상황을 기대하고 그 최악의 결과들 중에서 최선의 결과를 가져오는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 알고리즘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2"/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dirty="0" smtClean="0">
                <a:solidFill>
                  <a:schemeClr val="bg1"/>
                </a:solidFill>
              </a:rPr>
              <a:t>Alpha-Beta Pruning</a:t>
            </a:r>
          </a:p>
          <a:p>
            <a:pPr lvl="2"/>
            <a:r>
              <a:rPr lang="ko-KR" altLang="en-US" dirty="0" smtClean="0">
                <a:solidFill>
                  <a:schemeClr val="bg1"/>
                </a:solidFill>
              </a:rPr>
              <a:t>이전에 평가한 상태보다 현재 평가하고 있는 상태가 더 좋지 않다는 가능성이 하나라도 발견되면 평가를 멈추는 원리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28650" y="-99392"/>
            <a:ext cx="78867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중점 연구 분야 및 기술적 요소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SHK\Desktop\g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72" y="4545304"/>
            <a:ext cx="320503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HK\Desktop\AB_pruning_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545304"/>
            <a:ext cx="319258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7784" y="6303277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 Mini-Max Algorithm / Alpha-Beta Pruning 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53780"/>
              </p:ext>
            </p:extLst>
          </p:nvPr>
        </p:nvGraphicFramePr>
        <p:xfrm>
          <a:off x="539552" y="1445875"/>
          <a:ext cx="2304255" cy="2376264"/>
        </p:xfrm>
        <a:graphic>
          <a:graphicData uri="http://schemas.openxmlformats.org/drawingml/2006/table">
            <a:tbl>
              <a:tblPr/>
              <a:tblGrid>
                <a:gridCol w="768085"/>
                <a:gridCol w="768085"/>
                <a:gridCol w="768085"/>
              </a:tblGrid>
              <a:tr h="79208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996419"/>
              </p:ext>
            </p:extLst>
          </p:nvPr>
        </p:nvGraphicFramePr>
        <p:xfrm>
          <a:off x="3347864" y="1445875"/>
          <a:ext cx="2304255" cy="2376264"/>
        </p:xfrm>
        <a:graphic>
          <a:graphicData uri="http://schemas.openxmlformats.org/drawingml/2006/table">
            <a:tbl>
              <a:tblPr/>
              <a:tblGrid>
                <a:gridCol w="768085"/>
                <a:gridCol w="768085"/>
                <a:gridCol w="768085"/>
              </a:tblGrid>
              <a:tr h="79208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61404"/>
              </p:ext>
            </p:extLst>
          </p:nvPr>
        </p:nvGraphicFramePr>
        <p:xfrm>
          <a:off x="6156177" y="1445875"/>
          <a:ext cx="2304255" cy="2376264"/>
        </p:xfrm>
        <a:graphic>
          <a:graphicData uri="http://schemas.openxmlformats.org/drawingml/2006/table">
            <a:tbl>
              <a:tblPr/>
              <a:tblGrid>
                <a:gridCol w="768085"/>
                <a:gridCol w="768085"/>
                <a:gridCol w="768085"/>
              </a:tblGrid>
              <a:tr h="79208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770385"/>
              </p:ext>
            </p:extLst>
          </p:nvPr>
        </p:nvGraphicFramePr>
        <p:xfrm>
          <a:off x="1691680" y="4398203"/>
          <a:ext cx="1224135" cy="1424178"/>
        </p:xfrm>
        <a:graphic>
          <a:graphicData uri="http://schemas.openxmlformats.org/drawingml/2006/table">
            <a:tbl>
              <a:tblPr/>
              <a:tblGrid>
                <a:gridCol w="408045"/>
                <a:gridCol w="408045"/>
                <a:gridCol w="408045"/>
              </a:tblGrid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185345"/>
              </p:ext>
            </p:extLst>
          </p:nvPr>
        </p:nvGraphicFramePr>
        <p:xfrm>
          <a:off x="3203848" y="4398203"/>
          <a:ext cx="1224135" cy="1424178"/>
        </p:xfrm>
        <a:graphic>
          <a:graphicData uri="http://schemas.openxmlformats.org/drawingml/2006/table">
            <a:tbl>
              <a:tblPr/>
              <a:tblGrid>
                <a:gridCol w="408045"/>
                <a:gridCol w="408045"/>
                <a:gridCol w="408045"/>
              </a:tblGrid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9363"/>
              </p:ext>
            </p:extLst>
          </p:nvPr>
        </p:nvGraphicFramePr>
        <p:xfrm>
          <a:off x="4644008" y="4398203"/>
          <a:ext cx="1224135" cy="1424178"/>
        </p:xfrm>
        <a:graphic>
          <a:graphicData uri="http://schemas.openxmlformats.org/drawingml/2006/table">
            <a:tbl>
              <a:tblPr/>
              <a:tblGrid>
                <a:gridCol w="408045"/>
                <a:gridCol w="408045"/>
                <a:gridCol w="408045"/>
              </a:tblGrid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04264"/>
              </p:ext>
            </p:extLst>
          </p:nvPr>
        </p:nvGraphicFramePr>
        <p:xfrm>
          <a:off x="6084168" y="4398203"/>
          <a:ext cx="1224135" cy="1424178"/>
        </p:xfrm>
        <a:graphic>
          <a:graphicData uri="http://schemas.openxmlformats.org/drawingml/2006/table">
            <a:tbl>
              <a:tblPr/>
              <a:tblGrid>
                <a:gridCol w="408045"/>
                <a:gridCol w="408045"/>
                <a:gridCol w="408045"/>
              </a:tblGrid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011036"/>
              </p:ext>
            </p:extLst>
          </p:nvPr>
        </p:nvGraphicFramePr>
        <p:xfrm>
          <a:off x="7524328" y="4398203"/>
          <a:ext cx="1224135" cy="1424178"/>
        </p:xfrm>
        <a:graphic>
          <a:graphicData uri="http://schemas.openxmlformats.org/drawingml/2006/table">
            <a:tbl>
              <a:tblPr/>
              <a:tblGrid>
                <a:gridCol w="408045"/>
                <a:gridCol w="408045"/>
                <a:gridCol w="408045"/>
              </a:tblGrid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927520"/>
              </p:ext>
            </p:extLst>
          </p:nvPr>
        </p:nvGraphicFramePr>
        <p:xfrm>
          <a:off x="323529" y="4398203"/>
          <a:ext cx="1224135" cy="1424178"/>
        </p:xfrm>
        <a:graphic>
          <a:graphicData uri="http://schemas.openxmlformats.org/drawingml/2006/table">
            <a:tbl>
              <a:tblPr/>
              <a:tblGrid>
                <a:gridCol w="408045"/>
                <a:gridCol w="408045"/>
                <a:gridCol w="408045"/>
              </a:tblGrid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475656" y="6126395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●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●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●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36296" y="6126395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●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●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●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36368" y="6126394"/>
            <a:ext cx="6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●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●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●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1" y="288033"/>
            <a:ext cx="215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EX) </a:t>
            </a:r>
            <a:r>
              <a:rPr lang="en-US" altLang="ko-KR" dirty="0">
                <a:solidFill>
                  <a:schemeClr val="bg1"/>
                </a:solidFill>
              </a:rPr>
              <a:t>Laser chess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11760" y="39140"/>
            <a:ext cx="7052561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lnSpc>
                <a:spcPct val="160000"/>
              </a:lnSpc>
              <a:defRPr/>
            </a:pPr>
            <a:r>
              <a:rPr lang="ko-KR" altLang="en-US" sz="1600" dirty="0" smtClean="0">
                <a:solidFill>
                  <a:schemeClr val="bg1"/>
                </a:solidFill>
              </a:rPr>
              <a:t>난이도에 따라 내다보는 수를 정하고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 fontAlgn="base" latinLnBrk="0">
              <a:lnSpc>
                <a:spcPct val="160000"/>
              </a:lnSpc>
              <a:defRPr/>
            </a:pPr>
            <a:r>
              <a:rPr lang="en-US" altLang="ko-KR" sz="1600" dirty="0" smtClean="0">
                <a:solidFill>
                  <a:schemeClr val="bg1"/>
                </a:solidFill>
              </a:rPr>
              <a:t>Mini-Max Algorithm</a:t>
            </a:r>
            <a:r>
              <a:rPr lang="ko-KR" altLang="en-US" sz="1600" dirty="0" smtClean="0">
                <a:solidFill>
                  <a:schemeClr val="bg1"/>
                </a:solidFill>
              </a:rPr>
              <a:t>을 통해 가장 효과적인 수를 선택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0" lvl="1" algn="ctr" fontAlgn="base" latinLnBrk="0">
              <a:lnSpc>
                <a:spcPct val="16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</a:rPr>
              <a:t>Alpha-Beta </a:t>
            </a:r>
            <a:r>
              <a:rPr lang="en-US" altLang="ko-KR" sz="1600" dirty="0" smtClean="0">
                <a:solidFill>
                  <a:schemeClr val="bg1"/>
                </a:solidFill>
              </a:rPr>
              <a:t>Pruning</a:t>
            </a:r>
            <a:r>
              <a:rPr lang="ko-KR" altLang="en-US" sz="1600" dirty="0" smtClean="0">
                <a:solidFill>
                  <a:schemeClr val="bg1"/>
                </a:solidFill>
              </a:rPr>
              <a:t>으로 계산을 최소화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 fontAlgn="base" latinLnBrk="0">
              <a:lnSpc>
                <a:spcPct val="160000"/>
              </a:lnSpc>
              <a:defRPr/>
            </a:pPr>
            <a:endParaRPr lang="en-US" altLang="ko-KR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39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3983"/>
              </p:ext>
            </p:extLst>
          </p:nvPr>
        </p:nvGraphicFramePr>
        <p:xfrm>
          <a:off x="0" y="0"/>
          <a:ext cx="2195736" cy="2232249"/>
        </p:xfrm>
        <a:graphic>
          <a:graphicData uri="http://schemas.openxmlformats.org/drawingml/2006/table">
            <a:tbl>
              <a:tblPr/>
              <a:tblGrid>
                <a:gridCol w="731912"/>
                <a:gridCol w="731912"/>
                <a:gridCol w="731912"/>
              </a:tblGrid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위쪽 화살표 6"/>
          <p:cNvSpPr/>
          <p:nvPr/>
        </p:nvSpPr>
        <p:spPr>
          <a:xfrm>
            <a:off x="272344" y="1484784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위쪽 화살표 7"/>
          <p:cNvSpPr/>
          <p:nvPr/>
        </p:nvSpPr>
        <p:spPr>
          <a:xfrm rot="-10800000">
            <a:off x="1691680" y="0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38548" y="911622"/>
            <a:ext cx="7052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lnSpc>
                <a:spcPct val="160000"/>
              </a:lnSpc>
              <a:defRPr/>
            </a:pPr>
            <a:r>
              <a:rPr lang="en-US" altLang="ko-KR" sz="2000" dirty="0" smtClean="0">
                <a:solidFill>
                  <a:schemeClr val="bg1"/>
                </a:solidFill>
              </a:rPr>
              <a:t>5</a:t>
            </a:r>
            <a:r>
              <a:rPr lang="ko-KR" altLang="en-US" sz="2000" dirty="0" smtClean="0">
                <a:solidFill>
                  <a:schemeClr val="bg1"/>
                </a:solidFill>
              </a:rPr>
              <a:t>번을 이동하여</a:t>
            </a:r>
            <a:r>
              <a:rPr lang="ko-KR" altLang="en-US" sz="2000" dirty="0" smtClean="0">
                <a:solidFill>
                  <a:srgbClr val="FF0000"/>
                </a:solidFill>
              </a:rPr>
              <a:t> ●</a:t>
            </a:r>
            <a:r>
              <a:rPr lang="ko-KR" altLang="en-US" sz="2000" dirty="0" smtClean="0">
                <a:solidFill>
                  <a:schemeClr val="bg1"/>
                </a:solidFill>
              </a:rPr>
              <a:t>에서</a:t>
            </a:r>
            <a:r>
              <a:rPr lang="ko-KR" altLang="en-US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</a:rPr>
              <a:t>●</a:t>
            </a:r>
            <a:r>
              <a:rPr lang="ko-KR" altLang="en-US" sz="2000" dirty="0" smtClean="0">
                <a:solidFill>
                  <a:schemeClr val="bg1"/>
                </a:solidFill>
              </a:rPr>
              <a:t>까지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도착할 수 있는 길을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ko-KR" altLang="en-US" sz="2000" dirty="0" smtClean="0">
                <a:solidFill>
                  <a:schemeClr val="bg1"/>
                </a:solidFill>
              </a:rPr>
              <a:t>랜덤 하게 생성하는 알고리즘 구현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444721"/>
              </p:ext>
            </p:extLst>
          </p:nvPr>
        </p:nvGraphicFramePr>
        <p:xfrm>
          <a:off x="0" y="2276872"/>
          <a:ext cx="2195736" cy="2232249"/>
        </p:xfrm>
        <a:graphic>
          <a:graphicData uri="http://schemas.openxmlformats.org/drawingml/2006/table">
            <a:tbl>
              <a:tblPr/>
              <a:tblGrid>
                <a:gridCol w="731912"/>
                <a:gridCol w="731912"/>
                <a:gridCol w="731912"/>
              </a:tblGrid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`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5" name="위쪽 화살표 74"/>
          <p:cNvSpPr/>
          <p:nvPr/>
        </p:nvSpPr>
        <p:spPr>
          <a:xfrm>
            <a:off x="288032" y="3664881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위쪽 화살표 75"/>
          <p:cNvSpPr/>
          <p:nvPr/>
        </p:nvSpPr>
        <p:spPr>
          <a:xfrm>
            <a:off x="288032" y="2965748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위쪽 화살표 76"/>
          <p:cNvSpPr/>
          <p:nvPr/>
        </p:nvSpPr>
        <p:spPr>
          <a:xfrm rot="5400000">
            <a:off x="701064" y="2525080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위쪽 화살표 77"/>
          <p:cNvSpPr/>
          <p:nvPr/>
        </p:nvSpPr>
        <p:spPr>
          <a:xfrm>
            <a:off x="927224" y="2960067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위쪽 화살표 78"/>
          <p:cNvSpPr/>
          <p:nvPr/>
        </p:nvSpPr>
        <p:spPr>
          <a:xfrm>
            <a:off x="1370592" y="2820008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9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387487"/>
              </p:ext>
            </p:extLst>
          </p:nvPr>
        </p:nvGraphicFramePr>
        <p:xfrm>
          <a:off x="2320872" y="2276872"/>
          <a:ext cx="2195736" cy="2232249"/>
        </p:xfrm>
        <a:graphic>
          <a:graphicData uri="http://schemas.openxmlformats.org/drawingml/2006/table">
            <a:tbl>
              <a:tblPr/>
              <a:tblGrid>
                <a:gridCol w="731912"/>
                <a:gridCol w="731912"/>
                <a:gridCol w="731912"/>
              </a:tblGrid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1" name="위쪽 화살표 80"/>
          <p:cNvSpPr/>
          <p:nvPr/>
        </p:nvSpPr>
        <p:spPr>
          <a:xfrm>
            <a:off x="2585463" y="3575471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위쪽 화살표 81"/>
          <p:cNvSpPr/>
          <p:nvPr/>
        </p:nvSpPr>
        <p:spPr>
          <a:xfrm>
            <a:off x="2581811" y="2866935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위쪽 화살표 82"/>
          <p:cNvSpPr/>
          <p:nvPr/>
        </p:nvSpPr>
        <p:spPr>
          <a:xfrm rot="5400000">
            <a:off x="2933795" y="2442912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위쪽 화살표 83"/>
          <p:cNvSpPr/>
          <p:nvPr/>
        </p:nvSpPr>
        <p:spPr>
          <a:xfrm>
            <a:off x="3725391" y="2866935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3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위쪽 화살표 84"/>
          <p:cNvSpPr/>
          <p:nvPr/>
        </p:nvSpPr>
        <p:spPr>
          <a:xfrm>
            <a:off x="4064083" y="2858192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219880"/>
              </p:ext>
            </p:extLst>
          </p:nvPr>
        </p:nvGraphicFramePr>
        <p:xfrm>
          <a:off x="4608512" y="2276872"/>
          <a:ext cx="2195736" cy="2232249"/>
        </p:xfrm>
        <a:graphic>
          <a:graphicData uri="http://schemas.openxmlformats.org/drawingml/2006/table">
            <a:tbl>
              <a:tblPr/>
              <a:tblGrid>
                <a:gridCol w="731912"/>
                <a:gridCol w="731912"/>
                <a:gridCol w="731912"/>
              </a:tblGrid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8" name="위쪽 화살표 87"/>
          <p:cNvSpPr/>
          <p:nvPr/>
        </p:nvSpPr>
        <p:spPr>
          <a:xfrm>
            <a:off x="6390969" y="3606964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위쪽 화살표 88"/>
          <p:cNvSpPr/>
          <p:nvPr/>
        </p:nvSpPr>
        <p:spPr>
          <a:xfrm rot="5400000">
            <a:off x="5981107" y="3955642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위쪽 화살표 90"/>
          <p:cNvSpPr/>
          <p:nvPr/>
        </p:nvSpPr>
        <p:spPr>
          <a:xfrm>
            <a:off x="6391369" y="2858192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위쪽 화살표 91"/>
          <p:cNvSpPr/>
          <p:nvPr/>
        </p:nvSpPr>
        <p:spPr>
          <a:xfrm>
            <a:off x="5261081" y="3606964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9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위쪽 화살표 92"/>
          <p:cNvSpPr/>
          <p:nvPr/>
        </p:nvSpPr>
        <p:spPr>
          <a:xfrm>
            <a:off x="5651391" y="3645024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4" name="표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53267"/>
              </p:ext>
            </p:extLst>
          </p:nvPr>
        </p:nvGraphicFramePr>
        <p:xfrm>
          <a:off x="6964881" y="2259245"/>
          <a:ext cx="2195736" cy="2232249"/>
        </p:xfrm>
        <a:graphic>
          <a:graphicData uri="http://schemas.openxmlformats.org/drawingml/2006/table">
            <a:tbl>
              <a:tblPr/>
              <a:tblGrid>
                <a:gridCol w="731912"/>
                <a:gridCol w="731912"/>
                <a:gridCol w="731912"/>
              </a:tblGrid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5" name="위쪽 화살표 94"/>
          <p:cNvSpPr/>
          <p:nvPr/>
        </p:nvSpPr>
        <p:spPr>
          <a:xfrm>
            <a:off x="7210842" y="2866713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위쪽 화살표 95"/>
          <p:cNvSpPr/>
          <p:nvPr/>
        </p:nvSpPr>
        <p:spPr>
          <a:xfrm rot="5400000">
            <a:off x="7613808" y="2495834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위쪽 화살표 97"/>
          <p:cNvSpPr/>
          <p:nvPr/>
        </p:nvSpPr>
        <p:spPr>
          <a:xfrm>
            <a:off x="7577804" y="3589337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9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위쪽 화살표 99"/>
          <p:cNvSpPr/>
          <p:nvPr/>
        </p:nvSpPr>
        <p:spPr>
          <a:xfrm rot="16200000">
            <a:off x="7577804" y="3214942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위쪽 화살표 100"/>
          <p:cNvSpPr/>
          <p:nvPr/>
        </p:nvSpPr>
        <p:spPr>
          <a:xfrm rot="5400000">
            <a:off x="8297029" y="2533600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564086"/>
              </p:ext>
            </p:extLst>
          </p:nvPr>
        </p:nvGraphicFramePr>
        <p:xfrm>
          <a:off x="-12809" y="4634271"/>
          <a:ext cx="2195736" cy="2232249"/>
        </p:xfrm>
        <a:graphic>
          <a:graphicData uri="http://schemas.openxmlformats.org/drawingml/2006/table">
            <a:tbl>
              <a:tblPr/>
              <a:tblGrid>
                <a:gridCol w="731912"/>
                <a:gridCol w="731912"/>
                <a:gridCol w="731912"/>
              </a:tblGrid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`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3" name="위쪽 화살표 102"/>
          <p:cNvSpPr/>
          <p:nvPr/>
        </p:nvSpPr>
        <p:spPr>
          <a:xfrm>
            <a:off x="994465" y="5230772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위쪽 화살표 104"/>
          <p:cNvSpPr/>
          <p:nvPr/>
        </p:nvSpPr>
        <p:spPr>
          <a:xfrm rot="5400000">
            <a:off x="624658" y="6371370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152481"/>
              </p:ext>
            </p:extLst>
          </p:nvPr>
        </p:nvGraphicFramePr>
        <p:xfrm>
          <a:off x="2291446" y="4625751"/>
          <a:ext cx="2195736" cy="2232249"/>
        </p:xfrm>
        <a:graphic>
          <a:graphicData uri="http://schemas.openxmlformats.org/drawingml/2006/table">
            <a:tbl>
              <a:tblPr/>
              <a:tblGrid>
                <a:gridCol w="731912"/>
                <a:gridCol w="731912"/>
                <a:gridCol w="731912"/>
              </a:tblGrid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3" name="위쪽 화살표 112"/>
          <p:cNvSpPr/>
          <p:nvPr/>
        </p:nvSpPr>
        <p:spPr>
          <a:xfrm>
            <a:off x="3965282" y="5989224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4" name="표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47907"/>
              </p:ext>
            </p:extLst>
          </p:nvPr>
        </p:nvGraphicFramePr>
        <p:xfrm>
          <a:off x="4618732" y="4625751"/>
          <a:ext cx="2195736" cy="2232249"/>
        </p:xfrm>
        <a:graphic>
          <a:graphicData uri="http://schemas.openxmlformats.org/drawingml/2006/table">
            <a:tbl>
              <a:tblPr/>
              <a:tblGrid>
                <a:gridCol w="731912"/>
                <a:gridCol w="731912"/>
                <a:gridCol w="731912"/>
              </a:tblGrid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6" name="위쪽 화살표 115"/>
          <p:cNvSpPr/>
          <p:nvPr/>
        </p:nvSpPr>
        <p:spPr>
          <a:xfrm rot="5400000">
            <a:off x="5951681" y="6304521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위쪽 화살표 117"/>
          <p:cNvSpPr/>
          <p:nvPr/>
        </p:nvSpPr>
        <p:spPr>
          <a:xfrm>
            <a:off x="5231655" y="5955843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9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위쪽 화살표 118"/>
          <p:cNvSpPr/>
          <p:nvPr/>
        </p:nvSpPr>
        <p:spPr>
          <a:xfrm>
            <a:off x="5621965" y="6052493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35804"/>
              </p:ext>
            </p:extLst>
          </p:nvPr>
        </p:nvGraphicFramePr>
        <p:xfrm>
          <a:off x="6948264" y="4625751"/>
          <a:ext cx="2195736" cy="2232249"/>
        </p:xfrm>
        <a:graphic>
          <a:graphicData uri="http://schemas.openxmlformats.org/drawingml/2006/table">
            <a:tbl>
              <a:tblPr/>
              <a:tblGrid>
                <a:gridCol w="731912"/>
                <a:gridCol w="731912"/>
                <a:gridCol w="731912"/>
              </a:tblGrid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ko-KR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408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●</a:t>
                      </a:r>
                      <a:endParaRPr lang="ko-KR" altLang="en-US" sz="1800" kern="0" spc="0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1" name="위쪽 화살표 120"/>
          <p:cNvSpPr/>
          <p:nvPr/>
        </p:nvSpPr>
        <p:spPr>
          <a:xfrm>
            <a:off x="7223651" y="5993694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위쪽 화살표 121"/>
          <p:cNvSpPr/>
          <p:nvPr/>
        </p:nvSpPr>
        <p:spPr>
          <a:xfrm rot="5400000">
            <a:off x="7626617" y="5667111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위쪽 화살표 122"/>
          <p:cNvSpPr/>
          <p:nvPr/>
        </p:nvSpPr>
        <p:spPr>
          <a:xfrm>
            <a:off x="8340258" y="5963055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9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위쪽 화살표 125"/>
          <p:cNvSpPr/>
          <p:nvPr/>
        </p:nvSpPr>
        <p:spPr>
          <a:xfrm>
            <a:off x="5978837" y="5955843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위쪽 화살표 126"/>
          <p:cNvSpPr/>
          <p:nvPr/>
        </p:nvSpPr>
        <p:spPr>
          <a:xfrm>
            <a:off x="5978837" y="5215592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9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위쪽 화살표 127"/>
          <p:cNvSpPr/>
          <p:nvPr/>
        </p:nvSpPr>
        <p:spPr>
          <a:xfrm rot="5400000">
            <a:off x="1351205" y="6371370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위쪽 화살표 129"/>
          <p:cNvSpPr/>
          <p:nvPr/>
        </p:nvSpPr>
        <p:spPr>
          <a:xfrm>
            <a:off x="1307618" y="5938216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위쪽 화살표 130"/>
          <p:cNvSpPr/>
          <p:nvPr/>
        </p:nvSpPr>
        <p:spPr>
          <a:xfrm rot="5400000">
            <a:off x="1343622" y="4882479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위쪽 화살표 131"/>
          <p:cNvSpPr/>
          <p:nvPr/>
        </p:nvSpPr>
        <p:spPr>
          <a:xfrm rot="5400000">
            <a:off x="3000138" y="6371370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위쪽 화살표 132"/>
          <p:cNvSpPr/>
          <p:nvPr/>
        </p:nvSpPr>
        <p:spPr>
          <a:xfrm rot="5400000">
            <a:off x="3581375" y="6371370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위쪽 화살표 133"/>
          <p:cNvSpPr/>
          <p:nvPr/>
        </p:nvSpPr>
        <p:spPr>
          <a:xfrm rot="16200000">
            <a:off x="3617379" y="5599824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위쪽 화살표 134"/>
          <p:cNvSpPr/>
          <p:nvPr/>
        </p:nvSpPr>
        <p:spPr>
          <a:xfrm>
            <a:off x="3689387" y="5138677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9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위쪽 화살표 135"/>
          <p:cNvSpPr/>
          <p:nvPr/>
        </p:nvSpPr>
        <p:spPr>
          <a:xfrm>
            <a:off x="7933072" y="6010051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위쪽 화살표 136"/>
          <p:cNvSpPr/>
          <p:nvPr/>
        </p:nvSpPr>
        <p:spPr>
          <a:xfrm>
            <a:off x="8686568" y="5299229"/>
            <a:ext cx="216024" cy="28803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85822" y="288033"/>
            <a:ext cx="215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EX) </a:t>
            </a:r>
            <a:r>
              <a:rPr lang="en-US" altLang="ko-KR" dirty="0">
                <a:solidFill>
                  <a:schemeClr val="bg1"/>
                </a:solidFill>
              </a:rPr>
              <a:t>Follow the </a:t>
            </a:r>
            <a:r>
              <a:rPr lang="en-US" altLang="ko-KR" dirty="0" smtClean="0">
                <a:solidFill>
                  <a:schemeClr val="bg1"/>
                </a:solidFill>
              </a:rPr>
              <a:t>path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75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953344"/>
            <a:ext cx="7886700" cy="5904656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ko-KR" altLang="en-US" sz="2800" dirty="0" smtClean="0">
                <a:solidFill>
                  <a:schemeClr val="bg1"/>
                </a:solidFill>
              </a:rPr>
              <a:t>최적화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</a:pPr>
            <a:r>
              <a:rPr lang="en-US" altLang="ko-KR" dirty="0" smtClean="0">
                <a:solidFill>
                  <a:schemeClr val="bg1"/>
                </a:solidFill>
              </a:rPr>
              <a:t>Oculus Rift </a:t>
            </a:r>
            <a:r>
              <a:rPr lang="ko-KR" altLang="en-US" dirty="0" smtClean="0">
                <a:solidFill>
                  <a:schemeClr val="bg1"/>
                </a:solidFill>
              </a:rPr>
              <a:t>사용 시 </a:t>
            </a:r>
            <a:r>
              <a:rPr lang="ko-KR" altLang="en-US" dirty="0" err="1" smtClean="0">
                <a:solidFill>
                  <a:schemeClr val="bg1"/>
                </a:solidFill>
              </a:rPr>
              <a:t>좌안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우안을</a:t>
            </a:r>
            <a:r>
              <a:rPr lang="ko-KR" altLang="en-US" dirty="0" smtClean="0">
                <a:solidFill>
                  <a:schemeClr val="bg1"/>
                </a:solidFill>
              </a:rPr>
              <a:t> 두 번 </a:t>
            </a:r>
            <a:r>
              <a:rPr lang="en-US" altLang="ko-KR" dirty="0" smtClean="0">
                <a:solidFill>
                  <a:schemeClr val="bg1"/>
                </a:solidFill>
              </a:rPr>
              <a:t>Rendering</a:t>
            </a:r>
            <a:r>
              <a:rPr lang="ko-KR" altLang="en-US" dirty="0" smtClean="0">
                <a:solidFill>
                  <a:schemeClr val="bg1"/>
                </a:solidFill>
              </a:rPr>
              <a:t>을 하게 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   이에 권장 프레임인 </a:t>
            </a:r>
            <a:r>
              <a:rPr lang="en-US" altLang="ko-KR" dirty="0" smtClean="0">
                <a:solidFill>
                  <a:schemeClr val="bg1"/>
                </a:solidFill>
              </a:rPr>
              <a:t>60fps</a:t>
            </a:r>
            <a:r>
              <a:rPr lang="ko-KR" altLang="en-US" dirty="0" smtClean="0">
                <a:solidFill>
                  <a:schemeClr val="bg1"/>
                </a:solidFill>
              </a:rPr>
              <a:t>의 약 두 배 가까운 </a:t>
            </a:r>
            <a:r>
              <a:rPr lang="en-US" altLang="ko-KR" dirty="0" smtClean="0">
                <a:solidFill>
                  <a:schemeClr val="bg1"/>
                </a:solidFill>
              </a:rPr>
              <a:t>fps</a:t>
            </a:r>
            <a:r>
              <a:rPr lang="ko-KR" altLang="en-US" dirty="0" smtClean="0">
                <a:solidFill>
                  <a:schemeClr val="bg1"/>
                </a:solidFill>
              </a:rPr>
              <a:t>가 요구되므로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   사용자가 부자연스럽다고 느끼지 않도록 최적화가 필요하다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   따라서 필수적이지 않은 연산을 줄이기 위해 집중한다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685800" lvl="2">
              <a:spcBef>
                <a:spcPts val="1000"/>
              </a:spcBef>
            </a:pPr>
            <a:endParaRPr lang="en-US" altLang="ko-KR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</a:pPr>
            <a:r>
              <a:rPr lang="en-US" altLang="ko-KR" dirty="0" smtClean="0">
                <a:solidFill>
                  <a:schemeClr val="bg1"/>
                </a:solidFill>
              </a:rPr>
              <a:t>EX)     </a:t>
            </a:r>
            <a:r>
              <a:rPr lang="en-US" altLang="ko-KR" dirty="0" smtClean="0">
                <a:solidFill>
                  <a:srgbClr val="FFFF00"/>
                </a:solidFill>
              </a:rPr>
              <a:t>Frustum culling</a:t>
            </a:r>
            <a:endParaRPr lang="en-US" altLang="ko-KR" dirty="0">
              <a:solidFill>
                <a:schemeClr val="bg1"/>
              </a:solidFill>
            </a:endParaRPr>
          </a:p>
          <a:p>
            <a:pPr marL="914400" lvl="3" indent="0">
              <a:spcBef>
                <a:spcPts val="1000"/>
              </a:spcBef>
              <a:buNone/>
            </a:pPr>
            <a:r>
              <a:rPr lang="en-US" altLang="ko-KR" dirty="0" smtClean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en-US" altLang="ko-KR" dirty="0" smtClean="0">
                <a:solidFill>
                  <a:srgbClr val="FFFF00"/>
                </a:solidFill>
              </a:rPr>
              <a:t>      Light mapping</a:t>
            </a:r>
          </a:p>
          <a:p>
            <a:pPr marL="914400" lvl="3" indent="0">
              <a:spcBef>
                <a:spcPts val="1000"/>
              </a:spcBef>
              <a:buNone/>
            </a:pPr>
            <a:r>
              <a:rPr lang="en-US" altLang="ko-KR" dirty="0" smtClean="0">
                <a:solidFill>
                  <a:srgbClr val="FFFF00"/>
                </a:solidFill>
              </a:rPr>
              <a:t>        Texture Atlas</a:t>
            </a:r>
          </a:p>
          <a:p>
            <a:pPr marL="914400" lvl="3" indent="0">
              <a:spcBef>
                <a:spcPts val="1000"/>
              </a:spcBef>
              <a:buNone/>
            </a:pP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en-US" altLang="ko-KR" dirty="0" smtClean="0">
                <a:solidFill>
                  <a:srgbClr val="FFFF00"/>
                </a:solidFill>
              </a:rPr>
              <a:t>       Rendering </a:t>
            </a:r>
            <a:r>
              <a:rPr lang="en-US" altLang="ko-KR" dirty="0">
                <a:solidFill>
                  <a:srgbClr val="FFFF00"/>
                </a:solidFill>
              </a:rPr>
              <a:t>Paths</a:t>
            </a:r>
          </a:p>
          <a:p>
            <a:pPr marL="914400" lvl="3" indent="0">
              <a:spcBef>
                <a:spcPts val="1000"/>
              </a:spcBef>
              <a:buNone/>
            </a:pPr>
            <a:endParaRPr lang="en-US" altLang="ko-KR" dirty="0">
              <a:solidFill>
                <a:srgbClr val="FFFF00"/>
              </a:solidFill>
            </a:endParaRPr>
          </a:p>
          <a:p>
            <a:pPr marL="914400" lvl="3" indent="0">
              <a:spcBef>
                <a:spcPts val="1000"/>
              </a:spcBef>
              <a:buNone/>
            </a:pPr>
            <a:endParaRPr lang="en-US" altLang="ko-KR" dirty="0">
              <a:solidFill>
                <a:srgbClr val="FFFF00"/>
              </a:solidFill>
            </a:endParaRPr>
          </a:p>
          <a:p>
            <a:pPr marL="914400" lvl="3" indent="0">
              <a:spcBef>
                <a:spcPts val="1000"/>
              </a:spcBef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914400" lvl="3" indent="0">
              <a:spcBef>
                <a:spcPts val="1000"/>
              </a:spcBef>
              <a:buNone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13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0775" y="173930"/>
            <a:ext cx="7886700" cy="1325563"/>
          </a:xfrm>
        </p:spPr>
        <p:txBody>
          <a:bodyPr/>
          <a:lstStyle/>
          <a:p>
            <a:pPr lvl="2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dirty="0" smtClean="0">
                <a:solidFill>
                  <a:srgbClr val="FFFF00"/>
                </a:solidFill>
              </a:rPr>
              <a:t>Frustum culling</a:t>
            </a:r>
            <a:br>
              <a:rPr lang="en-US" altLang="ko-KR" dirty="0" smtClean="0">
                <a:solidFill>
                  <a:srgbClr val="FFFF00"/>
                </a:solidFill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775" y="908720"/>
            <a:ext cx="7886700" cy="1080120"/>
          </a:xfrm>
        </p:spPr>
        <p:txBody>
          <a:bodyPr>
            <a:norm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ko-KR" altLang="en-US" dirty="0">
                <a:solidFill>
                  <a:schemeClr val="bg1"/>
                </a:solidFill>
              </a:rPr>
              <a:t>카메라 영역 밖의 </a:t>
            </a:r>
            <a:r>
              <a:rPr lang="ko-KR" altLang="en-US" dirty="0" smtClean="0">
                <a:solidFill>
                  <a:schemeClr val="bg1"/>
                </a:solidFill>
              </a:rPr>
              <a:t>오브젝트의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lvl="3" indent="0">
              <a:spcBef>
                <a:spcPts val="1000"/>
              </a:spcBef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Rendering </a:t>
            </a:r>
            <a:r>
              <a:rPr lang="ko-KR" altLang="en-US" dirty="0">
                <a:solidFill>
                  <a:schemeClr val="bg1"/>
                </a:solidFill>
              </a:rPr>
              <a:t>비활성화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1026" name="Picture 2" descr="C:\Users\SHK\Desktop\view_frust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636" y="245074"/>
            <a:ext cx="2356487" cy="193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674950" y="3947484"/>
            <a:ext cx="5210235" cy="216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3" indent="0">
              <a:spcBef>
                <a:spcPts val="1000"/>
              </a:spcBef>
              <a:buNone/>
            </a:pPr>
            <a:r>
              <a:rPr lang="en-US" altLang="ko-KR" sz="2000" dirty="0" smtClean="0">
                <a:solidFill>
                  <a:srgbClr val="FFFF00"/>
                </a:solidFill>
              </a:rPr>
              <a:t>Texture </a:t>
            </a:r>
            <a:r>
              <a:rPr lang="en-US" altLang="ko-KR" sz="2000" dirty="0">
                <a:solidFill>
                  <a:srgbClr val="FFFF00"/>
                </a:solidFill>
              </a:rPr>
              <a:t>Atlas</a:t>
            </a:r>
          </a:p>
          <a:p>
            <a:pPr marL="914400" lvl="3" indent="0"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여유 공간이 있는 </a:t>
            </a:r>
            <a:r>
              <a:rPr lang="en-US" altLang="ko-KR" sz="2000" dirty="0">
                <a:solidFill>
                  <a:schemeClr val="bg1"/>
                </a:solidFill>
              </a:rPr>
              <a:t>Texture</a:t>
            </a:r>
            <a:r>
              <a:rPr lang="ko-KR" altLang="en-US" sz="2000" dirty="0">
                <a:solidFill>
                  <a:schemeClr val="bg1"/>
                </a:solidFill>
              </a:rPr>
              <a:t>에 여러 </a:t>
            </a:r>
            <a:r>
              <a:rPr lang="en-US" altLang="ko-KR" sz="2000" dirty="0">
                <a:solidFill>
                  <a:schemeClr val="bg1"/>
                </a:solidFill>
              </a:rPr>
              <a:t>Texture</a:t>
            </a:r>
            <a:r>
              <a:rPr lang="ko-KR" altLang="en-US" sz="2000" dirty="0">
                <a:solidFill>
                  <a:schemeClr val="bg1"/>
                </a:solidFill>
              </a:rPr>
              <a:t>를 </a:t>
            </a:r>
            <a:r>
              <a:rPr lang="en-US" altLang="ko-KR" sz="2000" dirty="0">
                <a:solidFill>
                  <a:schemeClr val="bg1"/>
                </a:solidFill>
              </a:rPr>
              <a:t>Atlas</a:t>
            </a:r>
            <a:r>
              <a:rPr lang="ko-KR" altLang="en-US" sz="2000" dirty="0">
                <a:solidFill>
                  <a:schemeClr val="bg1"/>
                </a:solidFill>
              </a:rPr>
              <a:t>화 시켜 빈번한 </a:t>
            </a:r>
            <a:r>
              <a:rPr lang="en-US" altLang="ko-KR" sz="2000" dirty="0">
                <a:solidFill>
                  <a:schemeClr val="bg1"/>
                </a:solidFill>
              </a:rPr>
              <a:t>Draw Call</a:t>
            </a:r>
            <a:r>
              <a:rPr lang="ko-KR" altLang="en-US" sz="2000" dirty="0">
                <a:solidFill>
                  <a:schemeClr val="bg1"/>
                </a:solidFill>
              </a:rPr>
              <a:t>을 줄이고 메모리 낭비 최소화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914400" lvl="3" indent="0">
              <a:spcBef>
                <a:spcPts val="1000"/>
              </a:spcBef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79455" y="2343983"/>
            <a:ext cx="7128792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3" indent="0"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rgbClr val="FFFF00"/>
                </a:solidFill>
              </a:rPr>
              <a:t>Light </a:t>
            </a:r>
            <a:r>
              <a:rPr lang="en-US" altLang="ko-KR" sz="2000" dirty="0" smtClean="0">
                <a:solidFill>
                  <a:srgbClr val="FFFF00"/>
                </a:solidFill>
              </a:rPr>
              <a:t>mapping</a:t>
            </a:r>
          </a:p>
          <a:p>
            <a:pPr marL="914400" lvl="3" indent="0">
              <a:spcBef>
                <a:spcPts val="1000"/>
              </a:spcBef>
              <a:buNone/>
            </a:pPr>
            <a:r>
              <a:rPr lang="ko-KR" altLang="en-US" sz="2000" dirty="0" smtClean="0">
                <a:solidFill>
                  <a:schemeClr val="bg1"/>
                </a:solidFill>
              </a:rPr>
              <a:t>고정 </a:t>
            </a:r>
            <a:r>
              <a:rPr lang="ko-KR" altLang="en-US" sz="2000" dirty="0">
                <a:solidFill>
                  <a:schemeClr val="bg1"/>
                </a:solidFill>
              </a:rPr>
              <a:t>물체의 그림자를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14400" lvl="3" indent="0">
              <a:spcBef>
                <a:spcPts val="1000"/>
              </a:spcBef>
              <a:buNone/>
            </a:pPr>
            <a:r>
              <a:rPr lang="ko-KR" altLang="en-US" sz="2000" dirty="0" smtClean="0">
                <a:solidFill>
                  <a:schemeClr val="bg1"/>
                </a:solidFill>
              </a:rPr>
              <a:t>연산하지 </a:t>
            </a:r>
            <a:r>
              <a:rPr lang="ko-KR" altLang="en-US" sz="2000" dirty="0">
                <a:solidFill>
                  <a:schemeClr val="bg1"/>
                </a:solidFill>
              </a:rPr>
              <a:t>않고 미리 </a:t>
            </a:r>
            <a:r>
              <a:rPr lang="en-US" altLang="ko-KR" sz="2000" dirty="0">
                <a:solidFill>
                  <a:schemeClr val="bg1"/>
                </a:solidFill>
              </a:rPr>
              <a:t>Mapping</a:t>
            </a:r>
          </a:p>
          <a:p>
            <a:endParaRPr lang="ko-KR" altLang="en-US" dirty="0"/>
          </a:p>
        </p:txBody>
      </p:sp>
      <p:pic>
        <p:nvPicPr>
          <p:cNvPr id="1027" name="Picture 3" descr="C:\Users\SHK\Desktop\unitybsp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2" y="2061111"/>
            <a:ext cx="3078850" cy="18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HK\Desktop\test_texture_atlas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724" y="4126535"/>
            <a:ext cx="2808312" cy="17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84861" y="5476108"/>
            <a:ext cx="7537181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000" dirty="0" smtClean="0">
                <a:solidFill>
                  <a:srgbClr val="FFFF00"/>
                </a:solidFill>
              </a:rPr>
              <a:t> Rendering Paths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2000" dirty="0">
                <a:solidFill>
                  <a:srgbClr val="FFFF00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연산과 </a:t>
            </a:r>
            <a:r>
              <a:rPr lang="ko-KR" altLang="en-US" sz="2000" dirty="0">
                <a:solidFill>
                  <a:schemeClr val="bg1"/>
                </a:solidFill>
              </a:rPr>
              <a:t>품질을 고려해 </a:t>
            </a:r>
            <a:r>
              <a:rPr lang="en-US" altLang="ko-KR" sz="2000" dirty="0">
                <a:solidFill>
                  <a:schemeClr val="bg1"/>
                </a:solidFill>
              </a:rPr>
              <a:t>Scene</a:t>
            </a:r>
            <a:r>
              <a:rPr lang="ko-KR" altLang="en-US" sz="2000" dirty="0">
                <a:solidFill>
                  <a:schemeClr val="bg1"/>
                </a:solidFill>
              </a:rPr>
              <a:t>의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특징에 따라 </a:t>
            </a:r>
            <a:r>
              <a:rPr lang="en-US" altLang="ko-KR" sz="2000" dirty="0">
                <a:solidFill>
                  <a:schemeClr val="bg1"/>
                </a:solidFill>
              </a:rPr>
              <a:t>Rendering Path</a:t>
            </a:r>
            <a:r>
              <a:rPr lang="ko-KR" altLang="en-US" sz="2000" dirty="0" smtClean="0">
                <a:solidFill>
                  <a:schemeClr val="bg1"/>
                </a:solidFill>
              </a:rPr>
              <a:t>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구분해서 사용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21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73732" y="-99392"/>
            <a:ext cx="7886700" cy="5688632"/>
          </a:xfrm>
        </p:spPr>
        <p:txBody>
          <a:bodyPr>
            <a:normAutofit/>
          </a:bodyPr>
          <a:lstStyle/>
          <a:p>
            <a:pPr marL="457200" lvl="2" indent="0">
              <a:spcBef>
                <a:spcPts val="1000"/>
              </a:spcBef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ko-KR" altLang="en-US" sz="2800" dirty="0" smtClean="0">
                <a:solidFill>
                  <a:schemeClr val="bg1"/>
                </a:solidFill>
              </a:rPr>
              <a:t>객체지향적 설계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</a:pPr>
            <a:r>
              <a:rPr lang="en-US" altLang="ko-KR" dirty="0" smtClean="0">
                <a:solidFill>
                  <a:schemeClr val="bg1"/>
                </a:solidFill>
              </a:rPr>
              <a:t>Unity 3D</a:t>
            </a:r>
            <a:r>
              <a:rPr lang="ko-KR" altLang="en-US" dirty="0" smtClean="0">
                <a:solidFill>
                  <a:schemeClr val="bg1"/>
                </a:solidFill>
              </a:rPr>
              <a:t>의 경우 접근하기 쉽고 구현하기 쉬우나 무분별한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    class </a:t>
            </a:r>
            <a:r>
              <a:rPr lang="ko-KR" altLang="en-US" dirty="0" smtClean="0">
                <a:solidFill>
                  <a:schemeClr val="bg1"/>
                </a:solidFill>
              </a:rPr>
              <a:t>생성 및 계층구조가 없는 </a:t>
            </a:r>
            <a:r>
              <a:rPr lang="en-US" altLang="ko-KR" dirty="0" smtClean="0">
                <a:solidFill>
                  <a:schemeClr val="bg1"/>
                </a:solidFill>
              </a:rPr>
              <a:t>class</a:t>
            </a:r>
            <a:r>
              <a:rPr lang="ko-KR" altLang="en-US" dirty="0" smtClean="0">
                <a:solidFill>
                  <a:schemeClr val="bg1"/>
                </a:solidFill>
              </a:rPr>
              <a:t>를 생성하기 쉬</a:t>
            </a:r>
            <a:r>
              <a:rPr lang="ko-KR" altLang="en-US" dirty="0">
                <a:solidFill>
                  <a:schemeClr val="bg1"/>
                </a:solidFill>
              </a:rPr>
              <a:t>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           </a:t>
            </a:r>
            <a:r>
              <a:rPr lang="ko-KR" altLang="en-US" dirty="0" smtClean="0">
                <a:solidFill>
                  <a:schemeClr val="bg1"/>
                </a:solidFill>
              </a:rPr>
              <a:t>게임의 유지보수성이 떨어지는 원인이 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            따라서 객체지향적 설계를 고려하여 용도에 맞는 기능들을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</a:t>
            </a:r>
            <a:r>
              <a:rPr lang="ko-KR" altLang="en-US" dirty="0" smtClean="0">
                <a:solidFill>
                  <a:schemeClr val="bg1"/>
                </a:solidFill>
              </a:rPr>
              <a:t>추가 및 관리하기 쉽도록 구현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C:\Users\SHK\Desktop\KakaoTalk_20151128_0223425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48334"/>
            <a:ext cx="6768752" cy="372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1187624" y="1700808"/>
            <a:ext cx="360040" cy="21602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 환경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7538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Unity 3D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3D Max</a:t>
            </a: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Zbrush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3183557"/>
            <a:ext cx="21260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rgbClr val="FFFF00"/>
                </a:solidFill>
              </a:rPr>
              <a:t>최소 사양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45740" y="4149080"/>
            <a:ext cx="7886700" cy="2493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bg1"/>
                </a:solidFill>
              </a:rPr>
              <a:t>CPU  : Intel Core i5-4690K @ 3.50GHz</a:t>
            </a: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RAM : 2GB RAM</a:t>
            </a: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VGA  : GeForce GTX 880M</a:t>
            </a: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HDD : 1GB </a:t>
            </a:r>
            <a:r>
              <a:rPr lang="ko-KR" altLang="en-US" sz="2000" dirty="0" smtClean="0">
                <a:solidFill>
                  <a:schemeClr val="bg1"/>
                </a:solidFill>
              </a:rPr>
              <a:t>이상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DirectX :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Directx</a:t>
            </a:r>
            <a:r>
              <a:rPr lang="en-US" altLang="ko-KR" sz="2000" dirty="0" smtClean="0">
                <a:solidFill>
                  <a:schemeClr val="bg1"/>
                </a:solidFill>
              </a:rPr>
              <a:t> 11.0 </a:t>
            </a:r>
            <a:r>
              <a:rPr lang="ko-KR" altLang="en-US" sz="2000" dirty="0" smtClean="0">
                <a:solidFill>
                  <a:schemeClr val="bg1"/>
                </a:solidFill>
              </a:rPr>
              <a:t>이상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1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98884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게임소개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0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-99392"/>
            <a:ext cx="78867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역할 분담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 flipH="1">
            <a:off x="863588" y="1314219"/>
            <a:ext cx="1494166" cy="446162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컴 솔잎 M" pitchFamily="18" charset="-127"/>
                <a:ea typeface="한컴 솔잎 M" pitchFamily="18" charset="-127"/>
              </a:rPr>
              <a:t>      김수형</a:t>
            </a:r>
            <a:endParaRPr lang="en-US" altLang="ko-KR" sz="2000" dirty="0">
              <a:solidFill>
                <a:schemeClr val="bg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3588" y="1777866"/>
            <a:ext cx="2160240" cy="73154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기획</a:t>
            </a:r>
            <a:r>
              <a:rPr lang="en-US" altLang="ko-KR" sz="1400" dirty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프로그래</a:t>
            </a:r>
            <a:r>
              <a:rPr lang="ko-KR" altLang="en-US" sz="1400" dirty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밍</a:t>
            </a:r>
            <a:endParaRPr lang="en-US" altLang="ko-KR" sz="1400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9" name="대각선 방향의 모서리가 잘린 사각형 8"/>
          <p:cNvSpPr/>
          <p:nvPr/>
        </p:nvSpPr>
        <p:spPr>
          <a:xfrm>
            <a:off x="863588" y="2559317"/>
            <a:ext cx="2160240" cy="3238770"/>
          </a:xfrm>
          <a:prstGeom prst="snip2DiagRect">
            <a:avLst>
              <a:gd name="adj1" fmla="val 0"/>
              <a:gd name="adj2" fmla="val 188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인공지능</a:t>
            </a:r>
            <a:endParaRPr lang="en-US" altLang="ko-KR" sz="1600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Lighting</a:t>
            </a:r>
          </a:p>
          <a:p>
            <a:r>
              <a:rPr lang="en-US" altLang="ko-KR" sz="1600" dirty="0" err="1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Shader</a:t>
            </a:r>
            <a:endParaRPr lang="en-US" altLang="ko-KR" sz="1600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sz="1600" dirty="0" err="1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트리거</a:t>
            </a:r>
            <a:endParaRPr lang="en-US" altLang="ko-KR" sz="1600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UI</a:t>
            </a:r>
          </a:p>
          <a:p>
            <a:endParaRPr lang="en-US" altLang="ko-KR" sz="1600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메인 게임 구현</a:t>
            </a:r>
            <a:endParaRPr lang="en-US" altLang="ko-KR" sz="1600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메인 시스템 구현</a:t>
            </a:r>
            <a:endParaRPr lang="en-US" altLang="ko-KR" sz="1600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7864" y="1777866"/>
            <a:ext cx="2160240" cy="73154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기획</a:t>
            </a:r>
            <a:r>
              <a:rPr lang="en-US" altLang="ko-KR" sz="14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프로그래밍</a:t>
            </a:r>
            <a:endParaRPr lang="en-US" altLang="ko-KR" sz="1400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11" name="대각선 방향의 모서리가 잘린 사각형 10"/>
          <p:cNvSpPr/>
          <p:nvPr/>
        </p:nvSpPr>
        <p:spPr>
          <a:xfrm>
            <a:off x="3347864" y="2559317"/>
            <a:ext cx="2160240" cy="3238770"/>
          </a:xfrm>
          <a:prstGeom prst="snip2DiagRect">
            <a:avLst>
              <a:gd name="adj1" fmla="val 0"/>
              <a:gd name="adj2" fmla="val 188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알고리즘</a:t>
            </a:r>
            <a:endParaRPr lang="en-US" altLang="ko-KR" sz="1600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Lighting</a:t>
            </a:r>
          </a:p>
          <a:p>
            <a:r>
              <a:rPr lang="en-US" altLang="ko-KR" sz="1600" dirty="0" err="1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Shader</a:t>
            </a:r>
            <a:endParaRPr lang="en-US" altLang="ko-KR" sz="1600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sz="1600" dirty="0" err="1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트리거</a:t>
            </a:r>
            <a:endParaRPr lang="en-US" altLang="ko-KR" sz="1600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UI</a:t>
            </a:r>
          </a:p>
          <a:p>
            <a:endParaRPr lang="en-US" altLang="ko-KR" sz="1600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메인 게임 구현</a:t>
            </a:r>
            <a:endParaRPr lang="en-US" altLang="ko-KR" sz="1600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메인 시스템 구현</a:t>
            </a:r>
            <a:endParaRPr lang="en-US" altLang="ko-KR" sz="1600" dirty="0" smtClean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8144" y="1777866"/>
            <a:ext cx="2160240" cy="73154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기획</a:t>
            </a:r>
            <a:r>
              <a:rPr lang="en-US" altLang="ko-KR" sz="14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그래픽</a:t>
            </a:r>
            <a:endParaRPr lang="en-US" altLang="ko-KR" sz="1400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13" name="대각선 방향의 모서리가 잘린 사각형 12"/>
          <p:cNvSpPr/>
          <p:nvPr/>
        </p:nvSpPr>
        <p:spPr>
          <a:xfrm>
            <a:off x="5868144" y="2559317"/>
            <a:ext cx="2160240" cy="3238770"/>
          </a:xfrm>
          <a:prstGeom prst="snip2DiagRect">
            <a:avLst>
              <a:gd name="adj1" fmla="val 0"/>
              <a:gd name="adj2" fmla="val 390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모델링</a:t>
            </a:r>
            <a:endParaRPr lang="en-US" altLang="ko-KR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애니메이션</a:t>
            </a:r>
            <a:endParaRPr lang="en-US" altLang="ko-KR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텍스쳐</a:t>
            </a:r>
            <a:r>
              <a:rPr lang="en-US" altLang="ko-KR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 </a:t>
            </a:r>
          </a:p>
          <a:p>
            <a:r>
              <a:rPr lang="ko-KR" altLang="en-US" dirty="0" err="1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이펙트</a:t>
            </a:r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 제작</a:t>
            </a:r>
            <a:endParaRPr lang="en-US" altLang="ko-KR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사운드 편집</a:t>
            </a:r>
            <a:r>
              <a:rPr lang="en-US" altLang="ko-KR" dirty="0" smtClean="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14" name="한쪽 모서리가 잘린 사각형 13"/>
          <p:cNvSpPr/>
          <p:nvPr/>
        </p:nvSpPr>
        <p:spPr>
          <a:xfrm>
            <a:off x="2344500" y="1314219"/>
            <a:ext cx="679327" cy="446162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bg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15" name="한쪽 모서리가 잘린 사각형 14"/>
          <p:cNvSpPr/>
          <p:nvPr/>
        </p:nvSpPr>
        <p:spPr>
          <a:xfrm flipH="1">
            <a:off x="3347865" y="1314219"/>
            <a:ext cx="1494166" cy="446162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컴 솔잎 M" pitchFamily="18" charset="-127"/>
                <a:ea typeface="한컴 솔잎 M" pitchFamily="18" charset="-127"/>
              </a:rPr>
              <a:t>      김진근</a:t>
            </a:r>
            <a:endParaRPr lang="en-US" altLang="ko-KR" sz="2000" dirty="0">
              <a:solidFill>
                <a:schemeClr val="bg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4828777" y="1314219"/>
            <a:ext cx="679327" cy="446162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bg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 flipH="1">
            <a:off x="5868145" y="1289492"/>
            <a:ext cx="1494166" cy="446162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컴 솔잎 M" pitchFamily="18" charset="-127"/>
                <a:ea typeface="한컴 솔잎 M" pitchFamily="18" charset="-127"/>
              </a:rPr>
              <a:t>      조성준</a:t>
            </a:r>
            <a:endParaRPr lang="en-US" altLang="ko-KR" sz="2000" dirty="0">
              <a:solidFill>
                <a:schemeClr val="bg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  <p:sp>
        <p:nvSpPr>
          <p:cNvPr id="18" name="한쪽 모서리가 잘린 사각형 17"/>
          <p:cNvSpPr/>
          <p:nvPr/>
        </p:nvSpPr>
        <p:spPr>
          <a:xfrm>
            <a:off x="7349057" y="1289492"/>
            <a:ext cx="679327" cy="446162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bg1"/>
              </a:solidFill>
              <a:latin typeface="한컴 솔잎 M" pitchFamily="18" charset="-127"/>
              <a:ea typeface="한컴 솔잎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71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115778"/>
              </p:ext>
            </p:extLst>
          </p:nvPr>
        </p:nvGraphicFramePr>
        <p:xfrm>
          <a:off x="611560" y="908720"/>
          <a:ext cx="7920880" cy="57443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7995"/>
                <a:gridCol w="765175"/>
                <a:gridCol w="720080"/>
                <a:gridCol w="720080"/>
                <a:gridCol w="720080"/>
                <a:gridCol w="720080"/>
                <a:gridCol w="720080"/>
                <a:gridCol w="720080"/>
                <a:gridCol w="777230"/>
              </a:tblGrid>
              <a:tr h="339213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월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2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월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월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월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월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월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7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월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8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월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2928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게임월드구성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2456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트랩</a:t>
                      </a:r>
                      <a:r>
                        <a:rPr lang="ko-KR" altLang="en-US" sz="1600" baseline="0" dirty="0" smtClean="0">
                          <a:latin typeface="한컴 솔잎 M" pitchFamily="18" charset="-127"/>
                          <a:ea typeface="한컴 솔잎 M" pitchFamily="18" charset="-127"/>
                        </a:rPr>
                        <a:t> 구역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 구현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126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한컴 솔잎 M" pitchFamily="18" charset="-127"/>
                          <a:ea typeface="한컴 솔잎 M" pitchFamily="18" charset="-127"/>
                        </a:rPr>
                        <a:t>메인게임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①</a:t>
                      </a:r>
                      <a:endParaRPr lang="en-US" altLang="ko-KR" sz="1600" dirty="0" smtClean="0">
                        <a:latin typeface="한컴 솔잎 M" pitchFamily="18" charset="-127"/>
                        <a:ea typeface="한컴 솔잎 M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(Mine</a:t>
                      </a:r>
                      <a:r>
                        <a:rPr lang="en-US" altLang="ko-KR" sz="1600" baseline="0" dirty="0" smtClean="0">
                          <a:latin typeface="한컴 솔잎 M" pitchFamily="18" charset="-127"/>
                          <a:ea typeface="한컴 솔잎 M" pitchFamily="18" charset="-127"/>
                        </a:rPr>
                        <a:t> Sweeper)</a:t>
                      </a:r>
                      <a:endParaRPr lang="en-US" altLang="ko-KR" sz="1600" dirty="0" smtClean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126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한컴 솔잎 M" pitchFamily="18" charset="-127"/>
                          <a:ea typeface="한컴 솔잎 M" pitchFamily="18" charset="-127"/>
                        </a:rPr>
                        <a:t>메인게임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②</a:t>
                      </a:r>
                      <a:endParaRPr lang="en-US" altLang="ko-KR" sz="1600" dirty="0" smtClean="0">
                        <a:latin typeface="한컴 솔잎 M" pitchFamily="18" charset="-127"/>
                        <a:ea typeface="한컴 솔잎 M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(chase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the trace</a:t>
                      </a:r>
                      <a:r>
                        <a:rPr lang="en-US" altLang="ko-KR" sz="1600" baseline="0" dirty="0" smtClean="0">
                          <a:latin typeface="한컴 솔잎 M" pitchFamily="18" charset="-127"/>
                          <a:ea typeface="한컴 솔잎 M" pitchFamily="18" charset="-127"/>
                        </a:rPr>
                        <a:t>)</a:t>
                      </a:r>
                      <a:endParaRPr lang="en-US" altLang="ko-KR" sz="1600" dirty="0" smtClean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126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한컴 솔잎 M" pitchFamily="18" charset="-127"/>
                          <a:ea typeface="한컴 솔잎 M" pitchFamily="18" charset="-127"/>
                        </a:rPr>
                        <a:t>메인게임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③</a:t>
                      </a:r>
                      <a:endParaRPr lang="en-US" altLang="ko-KR" sz="1600" dirty="0" smtClean="0">
                        <a:latin typeface="한컴 솔잎 M" pitchFamily="18" charset="-127"/>
                        <a:ea typeface="한컴 솔잎 M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(Follow</a:t>
                      </a:r>
                      <a:r>
                        <a:rPr lang="en-US" altLang="ko-KR" sz="1600" baseline="0" dirty="0" smtClean="0">
                          <a:latin typeface="한컴 솔잎 M" pitchFamily="18" charset="-127"/>
                          <a:ea typeface="한컴 솔잎 M" pitchFamily="18" charset="-127"/>
                        </a:rPr>
                        <a:t> the path)</a:t>
                      </a:r>
                      <a:endParaRPr lang="en-US" altLang="ko-KR" sz="1600" dirty="0" smtClean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126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한컴 솔잎 M" pitchFamily="18" charset="-127"/>
                          <a:ea typeface="한컴 솔잎 M" pitchFamily="18" charset="-127"/>
                        </a:rPr>
                        <a:t>메인게임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④</a:t>
                      </a:r>
                      <a:endParaRPr lang="en-US" altLang="ko-KR" sz="1600" dirty="0" smtClean="0">
                        <a:latin typeface="한컴 솔잎 M" pitchFamily="18" charset="-127"/>
                        <a:ea typeface="한컴 솔잎 M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(Laser chess</a:t>
                      </a:r>
                      <a:r>
                        <a:rPr lang="en-US" altLang="ko-KR" sz="1600" baseline="0" dirty="0" smtClean="0">
                          <a:latin typeface="한컴 솔잎 M" pitchFamily="18" charset="-127"/>
                          <a:ea typeface="한컴 솔잎 M" pitchFamily="18" charset="-127"/>
                        </a:rPr>
                        <a:t>)</a:t>
                      </a:r>
                      <a:endParaRPr lang="en-US" altLang="ko-KR" sz="1600" dirty="0" smtClean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1511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알고리즘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latin typeface="한컴 솔잎 M" pitchFamily="18" charset="-127"/>
                          <a:ea typeface="한컴 솔잎 M" pitchFamily="18" charset="-127"/>
                        </a:rPr>
                        <a:t>메인시스템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1286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인공지능</a:t>
                      </a:r>
                      <a:endParaRPr lang="en-US" altLang="ko-KR" sz="1600" dirty="0" smtClean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130908"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UI 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구현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13318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리소스 제작</a:t>
                      </a:r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수정</a:t>
                      </a:r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모델링</a:t>
                      </a:r>
                      <a:r>
                        <a:rPr lang="en-US" altLang="ko-KR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애니메이션</a:t>
                      </a:r>
                      <a:endParaRPr lang="en-US" altLang="ko-KR" sz="1600" dirty="0" smtClean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latin typeface="한컴 솔잎 M" pitchFamily="18" charset="-127"/>
                          <a:ea typeface="한컴 솔잎 M" pitchFamily="18" charset="-127"/>
                        </a:rPr>
                        <a:t>파티클</a:t>
                      </a:r>
                      <a:r>
                        <a:rPr lang="ko-KR" altLang="en-US" sz="1600" dirty="0" smtClean="0">
                          <a:latin typeface="한컴 솔잎 M" pitchFamily="18" charset="-127"/>
                          <a:ea typeface="한컴 솔잎 M" pitchFamily="18" charset="-127"/>
                        </a:rPr>
                        <a:t> </a:t>
                      </a:r>
                      <a:r>
                        <a:rPr lang="ko-KR" altLang="en-US" sz="1600" dirty="0" err="1" smtClean="0">
                          <a:latin typeface="한컴 솔잎 M" pitchFamily="18" charset="-127"/>
                          <a:ea typeface="한컴 솔잎 M" pitchFamily="18" charset="-127"/>
                        </a:rPr>
                        <a:t>이펙트</a:t>
                      </a:r>
                      <a:endParaRPr lang="ko-KR" altLang="en-US" sz="1600" dirty="0" smtClean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한컴 솔잎 M" pitchFamily="18" charset="-127"/>
                        <a:ea typeface="한컴 솔잎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699792" y="1300708"/>
            <a:ext cx="498140" cy="1886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23395" y="2119605"/>
            <a:ext cx="1120475" cy="1886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51920" y="2723081"/>
            <a:ext cx="1048040" cy="1886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899960" y="3271733"/>
            <a:ext cx="1040192" cy="1886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51920" y="3847797"/>
            <a:ext cx="2808312" cy="20640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699792" y="4639885"/>
            <a:ext cx="4789199" cy="1886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690404" y="6008037"/>
            <a:ext cx="2529668" cy="1886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703819" y="6395489"/>
            <a:ext cx="1292117" cy="1886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940152" y="1255509"/>
            <a:ext cx="0" cy="540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187258" y="1255509"/>
            <a:ext cx="0" cy="540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197932" y="1642961"/>
            <a:ext cx="1584176" cy="1886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627671" y="6379102"/>
            <a:ext cx="1416199" cy="2049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822220" y="4304804"/>
            <a:ext cx="3221650" cy="20640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822220" y="4941168"/>
            <a:ext cx="3221650" cy="20640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699792" y="5647997"/>
            <a:ext cx="3969828" cy="1886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145578" y="5298982"/>
            <a:ext cx="1002486" cy="2049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slope"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</a:t>
            </a:r>
            <a:endParaRPr lang="ko-KR" altLang="en-US" dirty="0"/>
          </a:p>
        </p:txBody>
      </p: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628650" y="-200819"/>
            <a:ext cx="78867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 일</a:t>
            </a:r>
            <a:r>
              <a:rPr lang="ko-KR" altLang="en-US" dirty="0">
                <a:solidFill>
                  <a:schemeClr val="bg1"/>
                </a:solidFill>
              </a:rPr>
              <a:t>정</a:t>
            </a:r>
          </a:p>
        </p:txBody>
      </p:sp>
    </p:spTree>
    <p:extLst>
      <p:ext uri="{BB962C8B-B14F-4D97-AF65-F5344CB8AC3E}">
        <p14:creationId xmlns:p14="http://schemas.microsoft.com/office/powerpoint/2010/main" val="31657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56490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6600" dirty="0" smtClean="0">
                <a:solidFill>
                  <a:schemeClr val="bg1"/>
                </a:solidFill>
              </a:rPr>
              <a:t>.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2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게임 개요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636912"/>
            <a:ext cx="7886700" cy="2467471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제목 </a:t>
            </a:r>
            <a:r>
              <a:rPr lang="en-US" altLang="ko-KR" dirty="0" smtClean="0">
                <a:solidFill>
                  <a:schemeClr val="bg1"/>
                </a:solidFill>
              </a:rPr>
              <a:t>: ESCAPER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플랫폼 </a:t>
            </a:r>
            <a:r>
              <a:rPr lang="en-US" altLang="ko-KR" dirty="0" smtClean="0">
                <a:solidFill>
                  <a:schemeClr val="bg1"/>
                </a:solidFill>
              </a:rPr>
              <a:t>: PC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시점 </a:t>
            </a:r>
            <a:r>
              <a:rPr lang="en-US" altLang="ko-KR" dirty="0" smtClean="0">
                <a:solidFill>
                  <a:schemeClr val="bg1"/>
                </a:solidFill>
              </a:rPr>
              <a:t>: 1</a:t>
            </a:r>
            <a:r>
              <a:rPr lang="ko-KR" altLang="en-US" dirty="0" smtClean="0">
                <a:solidFill>
                  <a:schemeClr val="bg1"/>
                </a:solidFill>
              </a:rPr>
              <a:t>인칭 시점</a:t>
            </a:r>
            <a:r>
              <a:rPr lang="en-US" altLang="ko-KR" dirty="0" smtClean="0">
                <a:solidFill>
                  <a:schemeClr val="bg1"/>
                </a:solidFill>
              </a:rPr>
              <a:t>(FPS)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장르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미스터리 탈출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2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04794"/>
            <a:ext cx="4757143" cy="294428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25" y="3679651"/>
            <a:ext cx="4762500" cy="31337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1918516" y="3068960"/>
            <a:ext cx="5580620" cy="1200329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일루미나티는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대부호들에게</a:t>
            </a:r>
            <a:r>
              <a:rPr lang="ko-KR" altLang="en-US" dirty="0" smtClean="0">
                <a:solidFill>
                  <a:schemeClr val="bg1"/>
                </a:solidFill>
              </a:rPr>
              <a:t>  </a:t>
            </a:r>
            <a:r>
              <a:rPr lang="ko-KR" altLang="en-US" dirty="0" err="1" smtClean="0">
                <a:solidFill>
                  <a:schemeClr val="bg1"/>
                </a:solidFill>
              </a:rPr>
              <a:t>막대한자금을</a:t>
            </a:r>
            <a:r>
              <a:rPr lang="ko-KR" altLang="en-US" dirty="0" smtClean="0">
                <a:solidFill>
                  <a:schemeClr val="bg1"/>
                </a:solidFill>
              </a:rPr>
              <a:t> 지원받아  아직 세계에 공개되지 않은  기술들을 집약시켜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평소 도박을 즐기는 </a:t>
            </a:r>
            <a:r>
              <a:rPr lang="ko-KR" altLang="en-US" dirty="0" err="1" smtClean="0">
                <a:solidFill>
                  <a:schemeClr val="bg1"/>
                </a:solidFill>
              </a:rPr>
              <a:t>대부호들에게</a:t>
            </a:r>
            <a:r>
              <a:rPr lang="ko-KR" altLang="en-US" dirty="0" smtClean="0">
                <a:solidFill>
                  <a:schemeClr val="bg1"/>
                </a:solidFill>
              </a:rPr>
              <a:t> 색다른 쾌락을 주기 위한 특별한 공간을 창조한다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        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2120" y="1713582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세계 최상위 </a:t>
            </a:r>
            <a:r>
              <a:rPr lang="ko-KR" altLang="en-US" dirty="0" err="1">
                <a:solidFill>
                  <a:schemeClr val="bg1"/>
                </a:solidFill>
              </a:rPr>
              <a:t>대부호와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음모론을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품고있는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검은조직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일루미나티가</a:t>
            </a:r>
            <a:r>
              <a:rPr lang="ko-KR" altLang="en-US" dirty="0">
                <a:solidFill>
                  <a:schemeClr val="bg1"/>
                </a:solidFill>
              </a:rPr>
              <a:t> 모임을 </a:t>
            </a:r>
            <a:r>
              <a:rPr lang="ko-KR" altLang="en-US" dirty="0" smtClean="0">
                <a:solidFill>
                  <a:schemeClr val="bg1"/>
                </a:solidFill>
              </a:rPr>
              <a:t>가진다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566124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1301" y="4581128"/>
            <a:ext cx="3240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이들은 배팅에 사용 될 말로 인간을 납치하여 그들이 창조한 공간에 가둔다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평범한 일상생활을 하던 주인공이 이 공간에 </a:t>
            </a:r>
            <a:r>
              <a:rPr lang="ko-KR" altLang="en-US" dirty="0">
                <a:solidFill>
                  <a:schemeClr val="bg1"/>
                </a:solidFill>
              </a:rPr>
              <a:t>갇</a:t>
            </a:r>
            <a:r>
              <a:rPr lang="ko-KR" altLang="en-US" dirty="0" smtClean="0">
                <a:solidFill>
                  <a:schemeClr val="bg1"/>
                </a:solidFill>
              </a:rPr>
              <a:t>히게 되면서 일어나는 일들을 그린다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28650" y="-99392"/>
            <a:ext cx="78867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게임 배경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5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케릭터</a:t>
            </a:r>
            <a:r>
              <a:rPr lang="ko-KR" altLang="en-US" dirty="0" smtClean="0">
                <a:solidFill>
                  <a:schemeClr val="bg1"/>
                </a:solidFill>
              </a:rPr>
              <a:t> 소개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06285"/>
            <a:ext cx="2212464" cy="2218859"/>
          </a:xfrm>
        </p:spPr>
      </p:pic>
      <p:sp>
        <p:nvSpPr>
          <p:cNvPr id="5" name="TextBox 4"/>
          <p:cNvSpPr txBox="1"/>
          <p:nvPr/>
        </p:nvSpPr>
        <p:spPr>
          <a:xfrm>
            <a:off x="2483768" y="3031792"/>
            <a:ext cx="6548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평범한 회사원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퇴근 도중 갑작스럽게 괴한에게 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납치되어 낯선 공간에 갇히게 되고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탈출을 위해 필사적으로 노력함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60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 flipV="1">
            <a:off x="2915816" y="2739219"/>
            <a:ext cx="832868" cy="11371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47664" y="16915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WHITE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88000" y="2160000"/>
            <a:ext cx="1236534" cy="1253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12000" y="2160000"/>
            <a:ext cx="1236534" cy="1253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72200" y="2148322"/>
            <a:ext cx="1236534" cy="1253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96336" y="2148322"/>
            <a:ext cx="1236534" cy="1253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372200" y="899042"/>
            <a:ext cx="1236534" cy="1253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72200" y="3399272"/>
            <a:ext cx="1236534" cy="1253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326171" y="2544906"/>
            <a:ext cx="432048" cy="4548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550307" y="2547820"/>
            <a:ext cx="432048" cy="4548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774443" y="2547820"/>
            <a:ext cx="432048" cy="4548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998579" y="2547820"/>
            <a:ext cx="432048" cy="4548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774443" y="3798770"/>
            <a:ext cx="432048" cy="4548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774443" y="1298540"/>
            <a:ext cx="432048" cy="4548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990467" y="156874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215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42195" y="28151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90663" y="281802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32452" y="282053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31574" y="286254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75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90467" y="4110091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369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1560" y="4996914"/>
            <a:ext cx="73920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·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각 방은 고유의 </a:t>
            </a:r>
            <a:r>
              <a:rPr lang="ko-KR" altLang="en-US" sz="2400" dirty="0" smtClean="0">
                <a:solidFill>
                  <a:srgbClr val="FFFF00"/>
                </a:solidFill>
              </a:rPr>
              <a:t>방 번호</a:t>
            </a:r>
            <a:r>
              <a:rPr lang="en-US" altLang="ko-KR" sz="2400" dirty="0" smtClean="0">
                <a:solidFill>
                  <a:srgbClr val="FFFF00"/>
                </a:solidFill>
              </a:rPr>
              <a:t>(1~1000)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rgbClr val="FFFF00"/>
                </a:solidFill>
              </a:rPr>
              <a:t>방 색깔</a:t>
            </a:r>
            <a:r>
              <a:rPr lang="en-US" altLang="ko-KR" sz="2400" dirty="0" smtClean="0">
                <a:solidFill>
                  <a:srgbClr val="FFFF00"/>
                </a:solidFill>
              </a:rPr>
              <a:t>(</a:t>
            </a:r>
            <a:r>
              <a:rPr lang="en-US" altLang="ko-KR" sz="2400" dirty="0" smtClean="0">
                <a:solidFill>
                  <a:srgbClr val="FF0000"/>
                </a:solidFill>
              </a:rPr>
              <a:t>R</a:t>
            </a:r>
            <a:r>
              <a:rPr lang="en-US" altLang="ko-KR" sz="2400" dirty="0" smtClean="0">
                <a:solidFill>
                  <a:srgbClr val="00B050"/>
                </a:solidFill>
              </a:rPr>
              <a:t>G</a:t>
            </a:r>
            <a:r>
              <a:rPr lang="en-US" altLang="ko-KR" sz="2400" dirty="0" smtClean="0">
                <a:solidFill>
                  <a:srgbClr val="0070C0"/>
                </a:solidFill>
              </a:rPr>
              <a:t>B</a:t>
            </a:r>
            <a:r>
              <a:rPr lang="en-US" altLang="ko-KR" sz="2400" dirty="0" smtClean="0">
                <a:solidFill>
                  <a:schemeClr val="bg1"/>
                </a:solidFill>
              </a:rPr>
              <a:t>W</a:t>
            </a:r>
            <a:r>
              <a:rPr lang="en-US" altLang="ko-KR" sz="2400" dirty="0" smtClean="0">
                <a:solidFill>
                  <a:srgbClr val="FFFF00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을 가진다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·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각 방의 번호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색깔을 통한 </a:t>
            </a:r>
            <a:r>
              <a:rPr lang="ko-KR" altLang="en-US" dirty="0" smtClean="0">
                <a:solidFill>
                  <a:srgbClr val="FFC000"/>
                </a:solidFill>
              </a:rPr>
              <a:t>다양한</a:t>
            </a:r>
            <a:r>
              <a:rPr lang="en-US" altLang="ko-KR" dirty="0">
                <a:solidFill>
                  <a:srgbClr val="FFC000"/>
                </a:solidFill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</a:rPr>
              <a:t>조합</a:t>
            </a:r>
            <a:r>
              <a:rPr lang="ko-KR" altLang="en-US" dirty="0" smtClean="0">
                <a:solidFill>
                  <a:schemeClr val="bg1"/>
                </a:solidFill>
              </a:rPr>
              <a:t>으로 </a:t>
            </a:r>
            <a:r>
              <a:rPr lang="ko-KR" altLang="en-US" dirty="0" smtClean="0">
                <a:solidFill>
                  <a:srgbClr val="FFC000"/>
                </a:solidFill>
              </a:rPr>
              <a:t>단서</a:t>
            </a:r>
            <a:r>
              <a:rPr lang="ko-KR" altLang="en-US" dirty="0" smtClean="0">
                <a:solidFill>
                  <a:schemeClr val="bg1"/>
                </a:solidFill>
              </a:rPr>
              <a:t>가 구성된다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·  </a:t>
            </a:r>
            <a:r>
              <a:rPr lang="ko-KR" altLang="en-US" dirty="0" smtClean="0">
                <a:solidFill>
                  <a:schemeClr val="bg1"/>
                </a:solidFill>
              </a:rPr>
              <a:t>방의 종류는 </a:t>
            </a:r>
            <a:r>
              <a:rPr lang="en-US" altLang="ko-KR" sz="2800" dirty="0" smtClean="0">
                <a:solidFill>
                  <a:srgbClr val="92D050"/>
                </a:solidFill>
              </a:rPr>
              <a:t>Safety(</a:t>
            </a:r>
            <a:r>
              <a:rPr lang="ko-KR" altLang="en-US" sz="2800" dirty="0" smtClean="0">
                <a:solidFill>
                  <a:srgbClr val="92D050"/>
                </a:solidFill>
              </a:rPr>
              <a:t>안전</a:t>
            </a:r>
            <a:r>
              <a:rPr lang="en-US" altLang="ko-KR" sz="2800" dirty="0" smtClean="0">
                <a:solidFill>
                  <a:srgbClr val="92D050"/>
                </a:solidFill>
              </a:rPr>
              <a:t>) zone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en-US" altLang="ko-KR" sz="2800" dirty="0" smtClean="0">
                <a:solidFill>
                  <a:srgbClr val="92D050"/>
                </a:solidFill>
              </a:rPr>
              <a:t>Trap(</a:t>
            </a:r>
            <a:r>
              <a:rPr lang="ko-KR" altLang="en-US" sz="2800" dirty="0" smtClean="0">
                <a:solidFill>
                  <a:srgbClr val="92D050"/>
                </a:solidFill>
              </a:rPr>
              <a:t>함정</a:t>
            </a:r>
            <a:r>
              <a:rPr lang="en-US" altLang="ko-KR" sz="2800" dirty="0" smtClean="0">
                <a:solidFill>
                  <a:srgbClr val="92D050"/>
                </a:solidFill>
              </a:rPr>
              <a:t>) zone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800" dirty="0" smtClean="0">
                <a:solidFill>
                  <a:srgbClr val="92D050"/>
                </a:solidFill>
              </a:rPr>
              <a:t>Clue(</a:t>
            </a:r>
            <a:r>
              <a:rPr lang="ko-KR" altLang="en-US" sz="2800" dirty="0" smtClean="0">
                <a:solidFill>
                  <a:srgbClr val="92D050"/>
                </a:solidFill>
              </a:rPr>
              <a:t>단서</a:t>
            </a:r>
            <a:r>
              <a:rPr lang="en-US" altLang="ko-KR" sz="2800" dirty="0" smtClean="0">
                <a:solidFill>
                  <a:srgbClr val="92D050"/>
                </a:solidFill>
              </a:rPr>
              <a:t>) zone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en-US" altLang="ko-KR" sz="2800" dirty="0" smtClean="0">
                <a:solidFill>
                  <a:srgbClr val="92D050"/>
                </a:solidFill>
              </a:rPr>
              <a:t>Ordeal(</a:t>
            </a:r>
            <a:r>
              <a:rPr lang="ko-KR" altLang="en-US" sz="2800" dirty="0" smtClean="0">
                <a:solidFill>
                  <a:srgbClr val="92D050"/>
                </a:solidFill>
              </a:rPr>
              <a:t>시련</a:t>
            </a:r>
            <a:r>
              <a:rPr lang="en-US" altLang="ko-KR" sz="2800" dirty="0" smtClean="0">
                <a:solidFill>
                  <a:srgbClr val="92D050"/>
                </a:solidFill>
              </a:rPr>
              <a:t>) zone</a:t>
            </a:r>
            <a:r>
              <a:rPr lang="ko-KR" altLang="en-US" dirty="0" smtClean="0">
                <a:solidFill>
                  <a:schemeClr val="bg1"/>
                </a:solidFill>
              </a:rPr>
              <a:t>이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정육면체 1"/>
          <p:cNvSpPr/>
          <p:nvPr/>
        </p:nvSpPr>
        <p:spPr>
          <a:xfrm>
            <a:off x="708302" y="1557072"/>
            <a:ext cx="2520000" cy="2520000"/>
          </a:xfrm>
          <a:prstGeom prst="cub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-2018556" y="-1714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게임 특징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6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76672"/>
            <a:ext cx="7886700" cy="570029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Ex)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624" y="4077072"/>
            <a:ext cx="5436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방의 색깔이 </a:t>
            </a:r>
            <a:r>
              <a:rPr lang="en-US" altLang="ko-KR" dirty="0" smtClean="0">
                <a:solidFill>
                  <a:srgbClr val="FF0000"/>
                </a:solidFill>
              </a:rPr>
              <a:t>RED</a:t>
            </a:r>
            <a:r>
              <a:rPr lang="ko-KR" altLang="en-US" dirty="0" smtClean="0">
                <a:solidFill>
                  <a:schemeClr val="bg1"/>
                </a:solidFill>
              </a:rPr>
              <a:t>인 경우 규칙은 다음과 같다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다음 방 번호의 각 자리 수의 합이 </a:t>
            </a:r>
            <a:r>
              <a:rPr lang="ko-KR" altLang="en-US" dirty="0" smtClean="0">
                <a:solidFill>
                  <a:srgbClr val="FFFF00"/>
                </a:solidFill>
              </a:rPr>
              <a:t>짝수</a:t>
            </a:r>
            <a:r>
              <a:rPr lang="ko-KR" altLang="en-US" dirty="0" smtClean="0">
                <a:solidFill>
                  <a:schemeClr val="bg1"/>
                </a:solidFill>
              </a:rPr>
              <a:t>이면 </a:t>
            </a:r>
            <a:r>
              <a:rPr lang="en-US" altLang="ko-KR" dirty="0" smtClean="0">
                <a:solidFill>
                  <a:srgbClr val="FFFF00"/>
                </a:solidFill>
              </a:rPr>
              <a:t>Safety</a:t>
            </a:r>
          </a:p>
          <a:p>
            <a:r>
              <a:rPr lang="ko-KR" altLang="en-US" dirty="0" smtClean="0">
                <a:solidFill>
                  <a:srgbClr val="FFFF00"/>
                </a:solidFill>
              </a:rPr>
              <a:t>홀수</a:t>
            </a:r>
            <a:r>
              <a:rPr lang="ko-KR" altLang="en-US" dirty="0" smtClean="0">
                <a:solidFill>
                  <a:schemeClr val="bg1"/>
                </a:solidFill>
              </a:rPr>
              <a:t>이면 </a:t>
            </a:r>
            <a:r>
              <a:rPr lang="en-US" altLang="ko-KR" dirty="0" smtClean="0">
                <a:solidFill>
                  <a:srgbClr val="FFFF00"/>
                </a:solidFill>
              </a:rPr>
              <a:t>Trap Zone</a:t>
            </a:r>
            <a:r>
              <a:rPr lang="ko-KR" altLang="en-US" dirty="0" smtClean="0">
                <a:solidFill>
                  <a:schemeClr val="bg1"/>
                </a:solidFill>
              </a:rPr>
              <a:t>이 등장한다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만약 가고자 하는 방 번호가 </a:t>
            </a:r>
            <a:r>
              <a:rPr lang="en-US" altLang="ko-KR" dirty="0" smtClean="0">
                <a:solidFill>
                  <a:schemeClr val="bg1"/>
                </a:solidFill>
              </a:rPr>
              <a:t>215</a:t>
            </a:r>
            <a:r>
              <a:rPr lang="ko-KR" altLang="en-US" dirty="0" smtClean="0">
                <a:solidFill>
                  <a:schemeClr val="bg1"/>
                </a:solidFill>
              </a:rPr>
              <a:t>라면 </a:t>
            </a:r>
            <a:r>
              <a:rPr lang="en-US" altLang="ko-KR" dirty="0" smtClean="0">
                <a:solidFill>
                  <a:schemeClr val="bg1"/>
                </a:solidFill>
              </a:rPr>
              <a:t>2+1+5=8.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</a:rPr>
              <a:t>은 짝수이므로 </a:t>
            </a:r>
            <a:r>
              <a:rPr lang="en-US" altLang="ko-KR" dirty="0" smtClean="0">
                <a:solidFill>
                  <a:schemeClr val="bg1"/>
                </a:solidFill>
              </a:rPr>
              <a:t>Safety Zone</a:t>
            </a:r>
            <a:r>
              <a:rPr lang="ko-KR" altLang="en-US" dirty="0" smtClean="0">
                <a:solidFill>
                  <a:schemeClr val="bg1"/>
                </a:solidFill>
              </a:rPr>
              <a:t>으로 이동하게 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1115616" y="1052736"/>
            <a:ext cx="2520000" cy="2520000"/>
          </a:xfrm>
          <a:prstGeom prst="cub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051720" y="119675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31840" y="2069386"/>
            <a:ext cx="432048" cy="454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24836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215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정육면체 14"/>
          <p:cNvSpPr/>
          <p:nvPr/>
        </p:nvSpPr>
        <p:spPr>
          <a:xfrm>
            <a:off x="5292080" y="981008"/>
            <a:ext cx="2520000" cy="2520000"/>
          </a:xfrm>
          <a:prstGeom prst="cub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83968" y="187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79912" y="2296820"/>
            <a:ext cx="122413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44678" y="2312736"/>
            <a:ext cx="164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Safety Zone !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0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정육면체 10"/>
          <p:cNvSpPr/>
          <p:nvPr/>
        </p:nvSpPr>
        <p:spPr>
          <a:xfrm>
            <a:off x="6516056" y="1052880"/>
            <a:ext cx="1080120" cy="936104"/>
          </a:xfrm>
          <a:prstGeom prst="cube">
            <a:avLst/>
          </a:prstGeom>
          <a:noFill/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7" y="245063"/>
            <a:ext cx="3920797" cy="32559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8" y="3671682"/>
            <a:ext cx="3920796" cy="29256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671682"/>
            <a:ext cx="3915898" cy="29256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정육면체 7"/>
          <p:cNvSpPr/>
          <p:nvPr/>
        </p:nvSpPr>
        <p:spPr>
          <a:xfrm>
            <a:off x="6156056" y="1412880"/>
            <a:ext cx="1080120" cy="936104"/>
          </a:xfrm>
          <a:prstGeom prst="cub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정육면체 11"/>
          <p:cNvSpPr/>
          <p:nvPr/>
        </p:nvSpPr>
        <p:spPr>
          <a:xfrm>
            <a:off x="7236056" y="1412880"/>
            <a:ext cx="1080120" cy="936104"/>
          </a:xfrm>
          <a:prstGeom prst="cube">
            <a:avLst/>
          </a:prstGeom>
          <a:noFill/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정육면체 14"/>
          <p:cNvSpPr/>
          <p:nvPr/>
        </p:nvSpPr>
        <p:spPr>
          <a:xfrm>
            <a:off x="6156056" y="2348880"/>
            <a:ext cx="1080120" cy="936104"/>
          </a:xfrm>
          <a:prstGeom prst="cube">
            <a:avLst/>
          </a:prstGeom>
          <a:noFill/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/>
          <p:cNvSpPr/>
          <p:nvPr/>
        </p:nvSpPr>
        <p:spPr>
          <a:xfrm>
            <a:off x="5076056" y="1412880"/>
            <a:ext cx="1080120" cy="936104"/>
          </a:xfrm>
          <a:prstGeom prst="cube">
            <a:avLst/>
          </a:prstGeom>
          <a:noFill/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정육면체 13"/>
          <p:cNvSpPr/>
          <p:nvPr/>
        </p:nvSpPr>
        <p:spPr>
          <a:xfrm>
            <a:off x="6156056" y="476880"/>
            <a:ext cx="1080120" cy="936104"/>
          </a:xfrm>
          <a:prstGeom prst="cube">
            <a:avLst/>
          </a:prstGeom>
          <a:noFill/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정육면체 8"/>
          <p:cNvSpPr/>
          <p:nvPr/>
        </p:nvSpPr>
        <p:spPr>
          <a:xfrm>
            <a:off x="5796056" y="1772880"/>
            <a:ext cx="1080120" cy="936104"/>
          </a:xfrm>
          <a:prstGeom prst="cube">
            <a:avLst/>
          </a:prstGeom>
          <a:noFill/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16016" y="245062"/>
            <a:ext cx="3915898" cy="32559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1652</TotalTime>
  <Words>1035</Words>
  <Application>Microsoft Office PowerPoint</Application>
  <PresentationFormat>화면 슬라이드 쇼(4:3)</PresentationFormat>
  <Paragraphs>377</Paragraphs>
  <Slides>32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굴림</vt:lpstr>
      <vt:lpstr>Arial</vt:lpstr>
      <vt:lpstr>Calibri Light</vt:lpstr>
      <vt:lpstr>Calibri</vt:lpstr>
      <vt:lpstr>맑은 고딕</vt:lpstr>
      <vt:lpstr>한컴 솔잎 M</vt:lpstr>
      <vt:lpstr>Impossible</vt:lpstr>
      <vt:lpstr>HY견고딕</vt:lpstr>
      <vt:lpstr>테마1</vt:lpstr>
      <vt:lpstr>PowerPoint 프레젠테이션</vt:lpstr>
      <vt:lpstr>목차</vt:lpstr>
      <vt:lpstr>1. 게임소개</vt:lpstr>
      <vt:lpstr>게임 개요</vt:lpstr>
      <vt:lpstr>게임 배경</vt:lpstr>
      <vt:lpstr>케릭터 소개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진행</vt:lpstr>
      <vt:lpstr>단서의 종류</vt:lpstr>
      <vt:lpstr>게임 흐름</vt:lpstr>
      <vt:lpstr>PowerPoint 프레젠테이션</vt:lpstr>
      <vt:lpstr>연구 목적</vt:lpstr>
      <vt:lpstr>PowerPoint 프레젠테이션</vt:lpstr>
      <vt:lpstr>중점 연구 분야 및 기술적 요소</vt:lpstr>
      <vt:lpstr>PowerPoint 프레젠테이션</vt:lpstr>
      <vt:lpstr>PowerPoint 프레젠테이션</vt:lpstr>
      <vt:lpstr>PowerPoint 프레젠테이션</vt:lpstr>
      <vt:lpstr>Frustum culling </vt:lpstr>
      <vt:lpstr>PowerPoint 프레젠테이션</vt:lpstr>
      <vt:lpstr>개발 환경</vt:lpstr>
      <vt:lpstr>역할 분담</vt:lpstr>
      <vt:lpstr>개발 일정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SHK</dc:creator>
  <cp:lastModifiedBy>CSJ</cp:lastModifiedBy>
  <cp:revision>119</cp:revision>
  <dcterms:created xsi:type="dcterms:W3CDTF">2015-10-14T15:25:15Z</dcterms:created>
  <dcterms:modified xsi:type="dcterms:W3CDTF">2015-12-21T05:28:20Z</dcterms:modified>
</cp:coreProperties>
</file>